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94.xml"/>
  <Override ContentType="application/vnd.openxmlformats-officedocument.presentationml.slide+xml" PartName="/ppt/slides/slide92.xml"/>
  <Override ContentType="application/vnd.openxmlformats-officedocument.presentationml.slide+xml" PartName="/ppt/slides/slide47.xml"/>
  <Override ContentType="application/vnd.openxmlformats-officedocument.presentationml.slide+xml" PartName="/ppt/slides/slide7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90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85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39.xml"/>
  <Override ContentType="application/vnd.openxmlformats-officedocument.presentationml.slide+xml" PartName="/ppt/slides/slide80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74.xml"/>
  <Override ContentType="application/vnd.openxmlformats-officedocument.presentationml.slide+xml" PartName="/ppt/slides/slide79.xml"/>
  <Override ContentType="application/vnd.openxmlformats-officedocument.presentationml.slide+xml" PartName="/ppt/slides/slide89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75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91.xml"/>
  <Override ContentType="application/vnd.openxmlformats-officedocument.presentationml.slide+xml" PartName="/ppt/slides/slide6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87.xml"/>
  <Override ContentType="application/vnd.openxmlformats-officedocument.presentationml.slide+xml" PartName="/ppt/slides/slide93.xml"/>
  <Override ContentType="application/vnd.openxmlformats-officedocument.presentationml.slide+xml" PartName="/ppt/slides/slide86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88.xml"/>
  <Override ContentType="application/vnd.openxmlformats-officedocument.presentationml.slide+xml" PartName="/ppt/slides/slide8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84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76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83.xml"/>
  <Override ContentType="application/vnd.openxmlformats-officedocument.presentationml.slide+xml" PartName="/ppt/slides/slide82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2" Type="http://schemas.openxmlformats.org/officeDocument/2006/relationships/presProps" Target="presProps.xml"/><Relationship Id="rId40" Type="http://schemas.openxmlformats.org/officeDocument/2006/relationships/slide" Target="slides/slide34.xml"/><Relationship Id="rId1" Type="http://schemas.openxmlformats.org/officeDocument/2006/relationships/theme" Target="theme/theme3.xml"/><Relationship Id="rId41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6.xml"/><Relationship Id="rId3" Type="http://schemas.openxmlformats.org/officeDocument/2006/relationships/tableStyles" Target="tableStyles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19" Type="http://schemas.openxmlformats.org/officeDocument/2006/relationships/slide" Target="slides/slide13.xml"/><Relationship Id="rId92" Type="http://schemas.openxmlformats.org/officeDocument/2006/relationships/slide" Target="slides/slide86.xml"/><Relationship Id="rId18" Type="http://schemas.openxmlformats.org/officeDocument/2006/relationships/slide" Target="slides/slide12.xml"/><Relationship Id="rId93" Type="http://schemas.openxmlformats.org/officeDocument/2006/relationships/slide" Target="slides/slide87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69" Type="http://schemas.openxmlformats.org/officeDocument/2006/relationships/slide" Target="slides/slide63.xml"/><Relationship Id="rId60" Type="http://schemas.openxmlformats.org/officeDocument/2006/relationships/slide" Target="slides/slide54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714762" y="685800"/>
            <a:ext cx="3429224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http://en.wikipedia.org/wiki/Amadeus_IT_Group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3434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3434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Proxima Nova"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Proxima Nova"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Proxima Nova"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2.png"/><Relationship Id="rId3" Type="http://schemas.openxmlformats.org/officeDocument/2006/relationships/image" Target="../media/image40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17" Type="http://schemas.openxmlformats.org/officeDocument/2006/relationships/image" Target="../media/image12.png"/><Relationship Id="rId16" Type="http://schemas.openxmlformats.org/officeDocument/2006/relationships/image" Target="../media/image10.jpg"/><Relationship Id="rId15" Type="http://schemas.openxmlformats.org/officeDocument/2006/relationships/image" Target="../media/image55.png"/><Relationship Id="rId14" Type="http://schemas.openxmlformats.org/officeDocument/2006/relationships/image" Target="../media/image09.jpg"/><Relationship Id="rId2" Type="http://schemas.openxmlformats.org/officeDocument/2006/relationships/notesSlide" Target="../notesSlides/notesSlide14.xml"/><Relationship Id="rId12" Type="http://schemas.openxmlformats.org/officeDocument/2006/relationships/image" Target="../media/image30.png"/><Relationship Id="rId13" Type="http://schemas.openxmlformats.org/officeDocument/2006/relationships/image" Target="../media/image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jpg"/><Relationship Id="rId10" Type="http://schemas.openxmlformats.org/officeDocument/2006/relationships/image" Target="../media/image07.png"/><Relationship Id="rId3" Type="http://schemas.openxmlformats.org/officeDocument/2006/relationships/image" Target="../media/image03.jpg"/><Relationship Id="rId11" Type="http://schemas.openxmlformats.org/officeDocument/2006/relationships/image" Target="../media/image39.png"/><Relationship Id="rId9" Type="http://schemas.openxmlformats.org/officeDocument/2006/relationships/image" Target="../media/image06.jpg"/><Relationship Id="rId6" Type="http://schemas.openxmlformats.org/officeDocument/2006/relationships/image" Target="../media/image01.png"/><Relationship Id="rId5" Type="http://schemas.openxmlformats.org/officeDocument/2006/relationships/image" Target="../media/image04.jpg"/><Relationship Id="rId8" Type="http://schemas.openxmlformats.org/officeDocument/2006/relationships/image" Target="../media/image26.jp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9" Type="http://schemas.openxmlformats.org/officeDocument/2006/relationships/image" Target="../media/image11.png"/><Relationship Id="rId18" Type="http://schemas.openxmlformats.org/officeDocument/2006/relationships/image" Target="../media/image01.png"/><Relationship Id="rId17" Type="http://schemas.openxmlformats.org/officeDocument/2006/relationships/image" Target="../media/image05.jpg"/><Relationship Id="rId16" Type="http://schemas.openxmlformats.org/officeDocument/2006/relationships/image" Target="../media/image03.jpg"/><Relationship Id="rId15" Type="http://schemas.openxmlformats.org/officeDocument/2006/relationships/image" Target="../media/image25.jpg"/><Relationship Id="rId14" Type="http://schemas.openxmlformats.org/officeDocument/2006/relationships/image" Target="../media/image24.jpg"/><Relationship Id="rId30" Type="http://schemas.openxmlformats.org/officeDocument/2006/relationships/image" Target="../media/image33.jpg"/><Relationship Id="rId12" Type="http://schemas.openxmlformats.org/officeDocument/2006/relationships/image" Target="../media/image28.jpg"/><Relationship Id="rId31" Type="http://schemas.openxmlformats.org/officeDocument/2006/relationships/image" Target="../media/image36.jpg"/><Relationship Id="rId13" Type="http://schemas.openxmlformats.org/officeDocument/2006/relationships/image" Target="../media/image23.jpg"/><Relationship Id="rId10" Type="http://schemas.openxmlformats.org/officeDocument/2006/relationships/image" Target="../media/image21.jpg"/><Relationship Id="rId11" Type="http://schemas.openxmlformats.org/officeDocument/2006/relationships/image" Target="../media/image22.jpg"/><Relationship Id="rId34" Type="http://schemas.openxmlformats.org/officeDocument/2006/relationships/image" Target="../media/image37.jpg"/><Relationship Id="rId35" Type="http://schemas.openxmlformats.org/officeDocument/2006/relationships/image" Target="../media/image55.png"/><Relationship Id="rId32" Type="http://schemas.openxmlformats.org/officeDocument/2006/relationships/image" Target="../media/image38.png"/><Relationship Id="rId33" Type="http://schemas.openxmlformats.org/officeDocument/2006/relationships/image" Target="../media/image32.jpg"/><Relationship Id="rId29" Type="http://schemas.openxmlformats.org/officeDocument/2006/relationships/image" Target="../media/image29.jpg"/><Relationship Id="rId26" Type="http://schemas.openxmlformats.org/officeDocument/2006/relationships/image" Target="../media/image09.jpg"/><Relationship Id="rId25" Type="http://schemas.openxmlformats.org/officeDocument/2006/relationships/image" Target="../media/image08.jpg"/><Relationship Id="rId28" Type="http://schemas.openxmlformats.org/officeDocument/2006/relationships/image" Target="../media/image31.jpg"/><Relationship Id="rId2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21" Type="http://schemas.openxmlformats.org/officeDocument/2006/relationships/image" Target="../media/image06.jp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07.png"/><Relationship Id="rId4" Type="http://schemas.openxmlformats.org/officeDocument/2006/relationships/image" Target="../media/image16.png"/><Relationship Id="rId23" Type="http://schemas.openxmlformats.org/officeDocument/2006/relationships/image" Target="../media/image39.png"/><Relationship Id="rId3" Type="http://schemas.openxmlformats.org/officeDocument/2006/relationships/image" Target="../media/image14.jpg"/><Relationship Id="rId24" Type="http://schemas.openxmlformats.org/officeDocument/2006/relationships/image" Target="../media/image30.png"/><Relationship Id="rId20" Type="http://schemas.openxmlformats.org/officeDocument/2006/relationships/image" Target="../media/image26.jpg"/><Relationship Id="rId9" Type="http://schemas.openxmlformats.org/officeDocument/2006/relationships/image" Target="../media/image19.jpg"/><Relationship Id="rId6" Type="http://schemas.openxmlformats.org/officeDocument/2006/relationships/image" Target="../media/image17.jpg"/><Relationship Id="rId5" Type="http://schemas.openxmlformats.org/officeDocument/2006/relationships/image" Target="../media/image15.jpg"/><Relationship Id="rId8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25.jpg"/><Relationship Id="rId6" Type="http://schemas.openxmlformats.org/officeDocument/2006/relationships/image" Target="../media/image36.jpg"/><Relationship Id="rId5" Type="http://schemas.openxmlformats.org/officeDocument/2006/relationships/image" Target="../media/image29.jpg"/><Relationship Id="rId8" Type="http://schemas.openxmlformats.org/officeDocument/2006/relationships/image" Target="../media/image28.jp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8.jp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Relationship Id="rId3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jp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7.jp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9.jp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51.jpg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62.jpg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50" y="4190276"/>
            <a:ext cx="3235174" cy="34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idx="1" type="subTitle"/>
          </p:nvPr>
        </p:nvSpPr>
        <p:spPr>
          <a:xfrm>
            <a:off x="434025" y="2237583"/>
            <a:ext cx="7795200" cy="19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Day 1 Keynote</a:t>
            </a:r>
          </a:p>
          <a:p>
            <a:pPr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12" y="262213"/>
            <a:ext cx="7082124" cy="16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434025" y="5019166"/>
            <a:ext cx="4677899" cy="141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Brad Green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Igor Minar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Evolving Angular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5750" y="2196450"/>
            <a:ext cx="9112499" cy="24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</a:rPr>
              <a:t>How we work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-50" y="0"/>
            <a:ext cx="9144000" cy="6858000"/>
          </a:xfrm>
          <a:prstGeom prst="rect">
            <a:avLst/>
          </a:prstGeom>
          <a:solidFill>
            <a:srgbClr val="000000">
              <a:alpha val="4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models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596625" y="1600200"/>
            <a:ext cx="80901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Closed source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Open source export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Open source w/ community involvement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425" y="4120775"/>
            <a:ext cx="1143299" cy="11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</a:rPr>
              <a:t>ng-team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458187" y="1646633"/>
            <a:ext cx="8205849" cy="4755584"/>
            <a:chOff x="458187" y="1418033"/>
            <a:chExt cx="8205849" cy="4755584"/>
          </a:xfrm>
        </p:grpSpPr>
        <p:pic>
          <p:nvPicPr>
            <p:cNvPr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0406" y="1436756"/>
              <a:ext cx="1473937" cy="1471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39309" y="1430834"/>
              <a:ext cx="1473938" cy="1473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Shape 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01497" y="1432833"/>
              <a:ext cx="1473956" cy="147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82604" y="1418033"/>
              <a:ext cx="1473939" cy="1473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Shape 1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0396" y="4674720"/>
              <a:ext cx="1473958" cy="147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Shape 1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2600" y="3045425"/>
              <a:ext cx="1473957" cy="1480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Shape 1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01508" y="3049536"/>
              <a:ext cx="1473938" cy="1473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Shape 1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20410" y="3058832"/>
              <a:ext cx="1473939" cy="1466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58187" y="4666983"/>
              <a:ext cx="1473974" cy="147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8225" y="3056583"/>
              <a:ext cx="1473925" cy="1466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01500" y="4670600"/>
              <a:ext cx="1473925" cy="147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Shape 1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190086" y="4681033"/>
              <a:ext cx="1473950" cy="147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1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8225" y="1436766"/>
              <a:ext cx="1473925" cy="147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1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49700" y="3060466"/>
              <a:ext cx="1473950" cy="147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139300" y="4699666"/>
              <a:ext cx="1473950" cy="14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 in 2014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360887" y="1587269"/>
            <a:ext cx="1639612" cy="1632175"/>
            <a:chOff x="-1277464" y="1598874"/>
            <a:chExt cx="1139014" cy="1133848"/>
          </a:xfrm>
        </p:grpSpPr>
        <p:sp>
          <p:nvSpPr>
            <p:cNvPr id="134" name="Shape 13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2067568" y="1587269"/>
            <a:ext cx="1639612" cy="1632175"/>
            <a:chOff x="-1277464" y="1598874"/>
            <a:chExt cx="1139014" cy="1133848"/>
          </a:xfrm>
        </p:grpSpPr>
        <p:sp>
          <p:nvSpPr>
            <p:cNvPr id="140" name="Shape 14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3774248" y="1587269"/>
            <a:ext cx="1639612" cy="1632175"/>
            <a:chOff x="-1277464" y="1598874"/>
            <a:chExt cx="1139014" cy="1133848"/>
          </a:xfrm>
        </p:grpSpPr>
        <p:sp>
          <p:nvSpPr>
            <p:cNvPr id="146" name="Shape 14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5480928" y="1587269"/>
            <a:ext cx="1639612" cy="1632175"/>
            <a:chOff x="-1277464" y="1598874"/>
            <a:chExt cx="1139014" cy="1133848"/>
          </a:xfrm>
        </p:grpSpPr>
        <p:sp>
          <p:nvSpPr>
            <p:cNvPr id="152" name="Shape 15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7187609" y="1587269"/>
            <a:ext cx="1639612" cy="1632175"/>
            <a:chOff x="-1277464" y="1598874"/>
            <a:chExt cx="1139014" cy="1133848"/>
          </a:xfrm>
        </p:grpSpPr>
        <p:sp>
          <p:nvSpPr>
            <p:cNvPr id="158" name="Shape 15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360887" y="3187469"/>
            <a:ext cx="1639612" cy="1632175"/>
            <a:chOff x="-1277464" y="1598874"/>
            <a:chExt cx="1139014" cy="1133848"/>
          </a:xfrm>
        </p:grpSpPr>
        <p:sp>
          <p:nvSpPr>
            <p:cNvPr id="164" name="Shape 16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2067568" y="3187469"/>
            <a:ext cx="1639612" cy="1632175"/>
            <a:chOff x="-1277464" y="1598874"/>
            <a:chExt cx="1139014" cy="1133848"/>
          </a:xfrm>
        </p:grpSpPr>
        <p:sp>
          <p:nvSpPr>
            <p:cNvPr id="170" name="Shape 17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3774248" y="3187469"/>
            <a:ext cx="1639612" cy="1632175"/>
            <a:chOff x="-1277464" y="1598874"/>
            <a:chExt cx="1139014" cy="1133848"/>
          </a:xfrm>
        </p:grpSpPr>
        <p:sp>
          <p:nvSpPr>
            <p:cNvPr id="176" name="Shape 17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7187609" y="3187469"/>
            <a:ext cx="1639612" cy="1632175"/>
            <a:chOff x="-1277464" y="1598874"/>
            <a:chExt cx="1139014" cy="1133848"/>
          </a:xfrm>
        </p:grpSpPr>
        <p:sp>
          <p:nvSpPr>
            <p:cNvPr id="182" name="Shape 18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Shape 187"/>
          <p:cNvGrpSpPr/>
          <p:nvPr/>
        </p:nvGrpSpPr>
        <p:grpSpPr>
          <a:xfrm>
            <a:off x="5480928" y="3187469"/>
            <a:ext cx="1639612" cy="1632175"/>
            <a:chOff x="-1277464" y="1598874"/>
            <a:chExt cx="1139014" cy="1133848"/>
          </a:xfrm>
        </p:grpSpPr>
        <p:sp>
          <p:nvSpPr>
            <p:cNvPr id="188" name="Shape 18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360887" y="4863869"/>
            <a:ext cx="1639612" cy="1632175"/>
            <a:chOff x="-1277464" y="1598874"/>
            <a:chExt cx="1139014" cy="1133848"/>
          </a:xfrm>
        </p:grpSpPr>
        <p:sp>
          <p:nvSpPr>
            <p:cNvPr id="194" name="Shape 19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2067568" y="4863869"/>
            <a:ext cx="1639612" cy="1632175"/>
            <a:chOff x="-1277464" y="1598874"/>
            <a:chExt cx="1139014" cy="1133848"/>
          </a:xfrm>
        </p:grpSpPr>
        <p:sp>
          <p:nvSpPr>
            <p:cNvPr id="200" name="Shape 20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774248" y="4863869"/>
            <a:ext cx="1639612" cy="1632175"/>
            <a:chOff x="-1277464" y="1598874"/>
            <a:chExt cx="1139014" cy="1133848"/>
          </a:xfrm>
        </p:grpSpPr>
        <p:sp>
          <p:nvSpPr>
            <p:cNvPr id="206" name="Shape 20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7187609" y="4863869"/>
            <a:ext cx="1639612" cy="1632175"/>
            <a:chOff x="-1277464" y="1598874"/>
            <a:chExt cx="1139014" cy="1133848"/>
          </a:xfrm>
        </p:grpSpPr>
        <p:sp>
          <p:nvSpPr>
            <p:cNvPr id="212" name="Shape 21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Shape 217"/>
          <p:cNvGrpSpPr/>
          <p:nvPr/>
        </p:nvGrpSpPr>
        <p:grpSpPr>
          <a:xfrm>
            <a:off x="5480928" y="4863869"/>
            <a:ext cx="1639612" cy="1632175"/>
            <a:chOff x="-1277464" y="1598874"/>
            <a:chExt cx="1139014" cy="1133848"/>
          </a:xfrm>
        </p:grpSpPr>
        <p:sp>
          <p:nvSpPr>
            <p:cNvPr id="218" name="Shape 21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25" y="4727650"/>
            <a:ext cx="974125" cy="844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Shape 228"/>
          <p:cNvGrpSpPr/>
          <p:nvPr/>
        </p:nvGrpSpPr>
        <p:grpSpPr>
          <a:xfrm>
            <a:off x="3714089" y="4580023"/>
            <a:ext cx="1128599" cy="1128599"/>
            <a:chOff x="-1276183" y="1602097"/>
            <a:chExt cx="1128599" cy="1128599"/>
          </a:xfrm>
        </p:grpSpPr>
        <p:sp>
          <p:nvSpPr>
            <p:cNvPr id="229" name="Shape 229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325" y="5697175"/>
            <a:ext cx="974149" cy="974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Shape 235"/>
          <p:cNvGrpSpPr/>
          <p:nvPr/>
        </p:nvGrpSpPr>
        <p:grpSpPr>
          <a:xfrm>
            <a:off x="3714089" y="5646823"/>
            <a:ext cx="1128599" cy="1128599"/>
            <a:chOff x="-1276183" y="1602097"/>
            <a:chExt cx="1128599" cy="1128599"/>
          </a:xfrm>
        </p:grpSpPr>
        <p:sp>
          <p:nvSpPr>
            <p:cNvPr id="236" name="Shape 23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-1223944" y="1610599"/>
              <a:ext cx="284100" cy="284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-486947" y="1610574"/>
              <a:ext cx="284100" cy="284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050" y="3559450"/>
            <a:ext cx="1128675" cy="978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Shape 242"/>
          <p:cNvGrpSpPr/>
          <p:nvPr/>
        </p:nvGrpSpPr>
        <p:grpSpPr>
          <a:xfrm>
            <a:off x="5959601" y="3343799"/>
            <a:ext cx="1296646" cy="1318325"/>
            <a:chOff x="-1396586" y="1490624"/>
            <a:chExt cx="1296646" cy="1318325"/>
          </a:xfrm>
        </p:grpSpPr>
        <p:sp>
          <p:nvSpPr>
            <p:cNvPr id="243" name="Shape 243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5400000">
              <a:off x="-1396586" y="1490624"/>
              <a:ext cx="666300" cy="666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-603039" y="1560449"/>
              <a:ext cx="503099" cy="503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-1379537" y="2189750"/>
              <a:ext cx="619200" cy="6192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025" y="4651450"/>
            <a:ext cx="974125" cy="844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Shape 249"/>
          <p:cNvGrpSpPr/>
          <p:nvPr/>
        </p:nvGrpSpPr>
        <p:grpSpPr>
          <a:xfrm>
            <a:off x="4836826" y="4482899"/>
            <a:ext cx="1195560" cy="1228524"/>
            <a:chOff x="-1343143" y="1543799"/>
            <a:chExt cx="1195560" cy="1228524"/>
          </a:xfrm>
        </p:grpSpPr>
        <p:sp>
          <p:nvSpPr>
            <p:cNvPr id="250" name="Shape 25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5400000">
              <a:off x="-1343442" y="1544099"/>
              <a:ext cx="524399" cy="5238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-1343143" y="2323524"/>
              <a:ext cx="448799" cy="4487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Shape 2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8988" y="4635625"/>
            <a:ext cx="939700" cy="93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>
            <a:off x="1492029" y="4567022"/>
            <a:ext cx="1128599" cy="1128599"/>
            <a:chOff x="-1276183" y="1602097"/>
            <a:chExt cx="1128599" cy="1128599"/>
          </a:xfrm>
        </p:grpSpPr>
        <p:sp>
          <p:nvSpPr>
            <p:cNvPr id="257" name="Shape 257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" name="Shape 2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9034" y="4669155"/>
            <a:ext cx="974124" cy="97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Shape 263"/>
          <p:cNvGrpSpPr/>
          <p:nvPr/>
        </p:nvGrpSpPr>
        <p:grpSpPr>
          <a:xfrm>
            <a:off x="2603040" y="4573886"/>
            <a:ext cx="1128599" cy="1128599"/>
            <a:chOff x="-1276183" y="1602097"/>
            <a:chExt cx="1128599" cy="1128599"/>
          </a:xfrm>
        </p:grpSpPr>
        <p:sp>
          <p:nvSpPr>
            <p:cNvPr id="264" name="Shape 26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-1223898" y="2422036"/>
              <a:ext cx="329699" cy="3032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rot="-5400000">
              <a:off x="-512024" y="2401609"/>
              <a:ext cx="288599" cy="3296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" name="Shape 2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0837" y="5750875"/>
            <a:ext cx="974149" cy="8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850" y="5690325"/>
            <a:ext cx="974150" cy="9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9275" y="5691700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1223" y="5696013"/>
            <a:ext cx="974149" cy="979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Shape 273"/>
          <p:cNvGrpSpPr/>
          <p:nvPr/>
        </p:nvGrpSpPr>
        <p:grpSpPr>
          <a:xfrm>
            <a:off x="1492029" y="5633822"/>
            <a:ext cx="1128599" cy="1128599"/>
            <a:chOff x="-1276183" y="1602097"/>
            <a:chExt cx="1128599" cy="1128599"/>
          </a:xfrm>
        </p:grpSpPr>
        <p:sp>
          <p:nvSpPr>
            <p:cNvPr id="274" name="Shape 27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603040" y="5640686"/>
            <a:ext cx="1128599" cy="1128599"/>
            <a:chOff x="-1276183" y="1602097"/>
            <a:chExt cx="1128599" cy="1128599"/>
          </a:xfrm>
        </p:grpSpPr>
        <p:sp>
          <p:nvSpPr>
            <p:cNvPr id="280" name="Shape 28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4903786" y="5607998"/>
            <a:ext cx="1128599" cy="1128599"/>
            <a:chOff x="-1276183" y="1602097"/>
            <a:chExt cx="1128599" cy="1128599"/>
          </a:xfrm>
        </p:grpSpPr>
        <p:sp>
          <p:nvSpPr>
            <p:cNvPr id="286" name="Shape 28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-1223920" y="2422049"/>
              <a:ext cx="292200" cy="277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rot="-5400000">
              <a:off x="-449770" y="2437824"/>
              <a:ext cx="262499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380979" y="5629172"/>
            <a:ext cx="1128599" cy="1128599"/>
            <a:chOff x="-1276183" y="1602097"/>
            <a:chExt cx="1128599" cy="1128599"/>
          </a:xfrm>
        </p:grpSpPr>
        <p:sp>
          <p:nvSpPr>
            <p:cNvPr id="292" name="Shape 29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Shape 2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9848" y="4654650"/>
            <a:ext cx="974149" cy="84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6262" y="4676660"/>
            <a:ext cx="974125" cy="84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Shape 299"/>
          <p:cNvGrpSpPr/>
          <p:nvPr/>
        </p:nvGrpSpPr>
        <p:grpSpPr>
          <a:xfrm>
            <a:off x="6004300" y="4702196"/>
            <a:ext cx="1213500" cy="1500878"/>
            <a:chOff x="6004300" y="4854596"/>
            <a:chExt cx="1213500" cy="1500878"/>
          </a:xfrm>
        </p:grpSpPr>
        <p:pic>
          <p:nvPicPr>
            <p:cNvPr id="300" name="Shape 30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028507" y="4854596"/>
              <a:ext cx="1167807" cy="1500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6004300" y="5795675"/>
              <a:ext cx="1213500" cy="559799"/>
            </a:xfrm>
            <a:prstGeom prst="rect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6019475" y="4475949"/>
            <a:ext cx="1250347" cy="1213849"/>
            <a:chOff x="-1336712" y="1555974"/>
            <a:chExt cx="1250347" cy="1213849"/>
          </a:xfrm>
        </p:grpSpPr>
        <p:sp>
          <p:nvSpPr>
            <p:cNvPr id="303" name="Shape 303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 rot="5400000">
              <a:off x="-1314211" y="1545674"/>
              <a:ext cx="464099" cy="509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rot="10800000">
              <a:off x="-604515" y="1555974"/>
              <a:ext cx="509099" cy="509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-1336712" y="2283149"/>
              <a:ext cx="482999" cy="482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 rot="-5400000">
              <a:off x="-569364" y="2286824"/>
              <a:ext cx="482999" cy="482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80979" y="4562372"/>
            <a:ext cx="1128599" cy="1128599"/>
            <a:chOff x="-1276183" y="1602097"/>
            <a:chExt cx="1128599" cy="1128599"/>
          </a:xfrm>
        </p:grpSpPr>
        <p:sp>
          <p:nvSpPr>
            <p:cNvPr id="309" name="Shape 309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7179029" y="4562372"/>
            <a:ext cx="1128599" cy="1128599"/>
            <a:chOff x="-1276183" y="1602097"/>
            <a:chExt cx="1128599" cy="1128599"/>
          </a:xfrm>
        </p:grpSpPr>
        <p:sp>
          <p:nvSpPr>
            <p:cNvPr id="315" name="Shape 315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Shape 3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80289" y="1430406"/>
            <a:ext cx="974125" cy="9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69252" y="1426493"/>
            <a:ext cx="974126" cy="97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78566" y="1418032"/>
            <a:ext cx="974126" cy="97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80282" y="3570377"/>
            <a:ext cx="974137" cy="97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78562" y="2538498"/>
            <a:ext cx="974138" cy="9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91329" y="2503780"/>
            <a:ext cx="974125" cy="97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80291" y="2502437"/>
            <a:ext cx="974126" cy="9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8198" y="3565264"/>
            <a:ext cx="974148" cy="97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58223" y="2500950"/>
            <a:ext cx="974117" cy="96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91323" y="3567654"/>
            <a:ext cx="974116" cy="97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78562" y="3574549"/>
            <a:ext cx="974133" cy="9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569245" y="3586864"/>
            <a:ext cx="974134" cy="97413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Early 2015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080501" y="2515748"/>
            <a:ext cx="1128675" cy="97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569262" y="2506687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791337" y="1471069"/>
            <a:ext cx="974125" cy="8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170690" y="1430952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256240" y="1443855"/>
            <a:ext cx="974149" cy="9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260772" y="2496297"/>
            <a:ext cx="974150" cy="9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260775" y="3586875"/>
            <a:ext cx="974124" cy="9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6265200" y="5840275"/>
            <a:ext cx="2595899" cy="75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And more!!!</a:t>
            </a:r>
          </a:p>
        </p:txBody>
      </p:sp>
      <p:sp>
        <p:nvSpPr>
          <p:cNvPr id="341" name="Shape 341"/>
          <p:cNvSpPr/>
          <p:nvPr/>
        </p:nvSpPr>
        <p:spPr>
          <a:xfrm>
            <a:off x="414236" y="1367650"/>
            <a:ext cx="1058699" cy="1058699"/>
          </a:xfrm>
          <a:prstGeom prst="donut">
            <a:avLst>
              <a:gd fmla="val 4011" name="adj"/>
            </a:avLst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58223" y="1430413"/>
            <a:ext cx="974118" cy="974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Shape 343"/>
          <p:cNvGrpSpPr/>
          <p:nvPr/>
        </p:nvGrpSpPr>
        <p:grpSpPr>
          <a:xfrm>
            <a:off x="380979" y="1361972"/>
            <a:ext cx="1128599" cy="1128599"/>
            <a:chOff x="-1276183" y="1602097"/>
            <a:chExt cx="1128599" cy="1128599"/>
          </a:xfrm>
        </p:grpSpPr>
        <p:sp>
          <p:nvSpPr>
            <p:cNvPr id="344" name="Shape 34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1492029" y="1366622"/>
            <a:ext cx="1128599" cy="1128599"/>
            <a:chOff x="-1276183" y="1602097"/>
            <a:chExt cx="1128599" cy="1128599"/>
          </a:xfrm>
        </p:grpSpPr>
        <p:sp>
          <p:nvSpPr>
            <p:cNvPr id="350" name="Shape 35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2603040" y="1373486"/>
            <a:ext cx="1128599" cy="1128599"/>
            <a:chOff x="-1276183" y="1602097"/>
            <a:chExt cx="1128599" cy="1128599"/>
          </a:xfrm>
        </p:grpSpPr>
        <p:sp>
          <p:nvSpPr>
            <p:cNvPr id="356" name="Shape 35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Shape 361"/>
          <p:cNvGrpSpPr/>
          <p:nvPr/>
        </p:nvGrpSpPr>
        <p:grpSpPr>
          <a:xfrm>
            <a:off x="3714089" y="1379623"/>
            <a:ext cx="1128599" cy="1128599"/>
            <a:chOff x="-1276183" y="1602097"/>
            <a:chExt cx="1128599" cy="1128599"/>
          </a:xfrm>
        </p:grpSpPr>
        <p:sp>
          <p:nvSpPr>
            <p:cNvPr id="362" name="Shape 36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Shape 367"/>
          <p:cNvGrpSpPr/>
          <p:nvPr/>
        </p:nvGrpSpPr>
        <p:grpSpPr>
          <a:xfrm>
            <a:off x="4903786" y="1340798"/>
            <a:ext cx="1128599" cy="1128599"/>
            <a:chOff x="-1276183" y="1602097"/>
            <a:chExt cx="1128599" cy="1128599"/>
          </a:xfrm>
        </p:grpSpPr>
        <p:sp>
          <p:nvSpPr>
            <p:cNvPr id="368" name="Shape 36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6080004" y="1321672"/>
            <a:ext cx="1128599" cy="1128599"/>
            <a:chOff x="-1276183" y="1602097"/>
            <a:chExt cx="1128599" cy="1128599"/>
          </a:xfrm>
        </p:grpSpPr>
        <p:sp>
          <p:nvSpPr>
            <p:cNvPr id="374" name="Shape 37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7179029" y="1361972"/>
            <a:ext cx="1128599" cy="1128599"/>
            <a:chOff x="-1276183" y="1602097"/>
            <a:chExt cx="1128599" cy="1128599"/>
          </a:xfrm>
        </p:grpSpPr>
        <p:sp>
          <p:nvSpPr>
            <p:cNvPr id="380" name="Shape 38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1492029" y="2433422"/>
            <a:ext cx="1128599" cy="1128599"/>
            <a:chOff x="-1276183" y="1602097"/>
            <a:chExt cx="1128599" cy="1128599"/>
          </a:xfrm>
        </p:grpSpPr>
        <p:sp>
          <p:nvSpPr>
            <p:cNvPr id="386" name="Shape 38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2603040" y="2440286"/>
            <a:ext cx="1128599" cy="1128599"/>
            <a:chOff x="-1276183" y="1602097"/>
            <a:chExt cx="1128599" cy="1128599"/>
          </a:xfrm>
        </p:grpSpPr>
        <p:sp>
          <p:nvSpPr>
            <p:cNvPr id="392" name="Shape 39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3714089" y="2446423"/>
            <a:ext cx="1128599" cy="1128599"/>
            <a:chOff x="-1276183" y="1602097"/>
            <a:chExt cx="1128599" cy="1128599"/>
          </a:xfrm>
        </p:grpSpPr>
        <p:sp>
          <p:nvSpPr>
            <p:cNvPr id="398" name="Shape 39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Shape 403"/>
          <p:cNvGrpSpPr/>
          <p:nvPr/>
        </p:nvGrpSpPr>
        <p:grpSpPr>
          <a:xfrm>
            <a:off x="4836824" y="2407598"/>
            <a:ext cx="1248475" cy="1170451"/>
            <a:chOff x="-1343145" y="1602097"/>
            <a:chExt cx="1248475" cy="1170451"/>
          </a:xfrm>
        </p:grpSpPr>
        <p:sp>
          <p:nvSpPr>
            <p:cNvPr id="404" name="Shape 40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-1343145" y="2196249"/>
              <a:ext cx="576300" cy="576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-5400000">
              <a:off x="-543770" y="2312649"/>
              <a:ext cx="449100" cy="449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6019474" y="2333174"/>
            <a:ext cx="1250350" cy="1219325"/>
            <a:chOff x="-1336712" y="1546799"/>
            <a:chExt cx="1250350" cy="1219325"/>
          </a:xfrm>
        </p:grpSpPr>
        <p:sp>
          <p:nvSpPr>
            <p:cNvPr id="410" name="Shape 41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 rot="5400000">
              <a:off x="-1336687" y="1550674"/>
              <a:ext cx="489300" cy="4890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 rot="10800000">
              <a:off x="-662962" y="1546799"/>
              <a:ext cx="576600" cy="5766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-1336712" y="2227025"/>
              <a:ext cx="539100" cy="539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 rot="-5400000">
              <a:off x="-577064" y="2279349"/>
              <a:ext cx="456599" cy="4565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7179029" y="2428772"/>
            <a:ext cx="1128599" cy="1128599"/>
            <a:chOff x="-1276183" y="1602097"/>
            <a:chExt cx="1128599" cy="1128599"/>
          </a:xfrm>
        </p:grpSpPr>
        <p:sp>
          <p:nvSpPr>
            <p:cNvPr id="416" name="Shape 41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380979" y="2428772"/>
            <a:ext cx="1128599" cy="1128599"/>
            <a:chOff x="-1276183" y="1602097"/>
            <a:chExt cx="1128599" cy="1128599"/>
          </a:xfrm>
        </p:grpSpPr>
        <p:sp>
          <p:nvSpPr>
            <p:cNvPr id="422" name="Shape 42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1492029" y="3500222"/>
            <a:ext cx="1128599" cy="1128599"/>
            <a:chOff x="-1276183" y="1602097"/>
            <a:chExt cx="1128599" cy="1128599"/>
          </a:xfrm>
        </p:grpSpPr>
        <p:sp>
          <p:nvSpPr>
            <p:cNvPr id="428" name="Shape 42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2603040" y="3507086"/>
            <a:ext cx="1128599" cy="1128599"/>
            <a:chOff x="-1276183" y="1602097"/>
            <a:chExt cx="1128599" cy="1128599"/>
          </a:xfrm>
        </p:grpSpPr>
        <p:sp>
          <p:nvSpPr>
            <p:cNvPr id="434" name="Shape 43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3714089" y="3513223"/>
            <a:ext cx="1128599" cy="1128599"/>
            <a:chOff x="-1276183" y="1602097"/>
            <a:chExt cx="1128599" cy="1128599"/>
          </a:xfrm>
        </p:grpSpPr>
        <p:sp>
          <p:nvSpPr>
            <p:cNvPr id="440" name="Shape 44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Shape 445"/>
          <p:cNvGrpSpPr/>
          <p:nvPr/>
        </p:nvGrpSpPr>
        <p:grpSpPr>
          <a:xfrm>
            <a:off x="4836826" y="3474398"/>
            <a:ext cx="1267372" cy="1178451"/>
            <a:chOff x="-1343143" y="1602097"/>
            <a:chExt cx="1267372" cy="1178451"/>
          </a:xfrm>
        </p:grpSpPr>
        <p:sp>
          <p:nvSpPr>
            <p:cNvPr id="446" name="Shape 44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-1343143" y="2308349"/>
              <a:ext cx="464099" cy="464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 rot="-5400000">
              <a:off x="-572270" y="2284049"/>
              <a:ext cx="496500" cy="496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7144825" y="3495572"/>
            <a:ext cx="1205898" cy="1149801"/>
            <a:chOff x="-1310387" y="1602097"/>
            <a:chExt cx="1205898" cy="1149801"/>
          </a:xfrm>
        </p:grpSpPr>
        <p:sp>
          <p:nvSpPr>
            <p:cNvPr id="452" name="Shape 45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-1310387" y="2352749"/>
              <a:ext cx="386999" cy="386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 rot="-5400000">
              <a:off x="-519088" y="2337299"/>
              <a:ext cx="414599" cy="4145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380979" y="3495572"/>
            <a:ext cx="1128599" cy="1128599"/>
            <a:chOff x="-1276183" y="1602097"/>
            <a:chExt cx="1128599" cy="1128599"/>
          </a:xfrm>
        </p:grpSpPr>
        <p:sp>
          <p:nvSpPr>
            <p:cNvPr id="458" name="Shape 45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Shape 463"/>
          <p:cNvSpPr/>
          <p:nvPr/>
        </p:nvSpPr>
        <p:spPr>
          <a:xfrm>
            <a:off x="5959600" y="3229550"/>
            <a:ext cx="179700" cy="22829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794139" y="3381950"/>
            <a:ext cx="179700" cy="22829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Shape 469"/>
          <p:cNvGrpSpPr/>
          <p:nvPr/>
        </p:nvGrpSpPr>
        <p:grpSpPr>
          <a:xfrm>
            <a:off x="5841781" y="4560944"/>
            <a:ext cx="1553954" cy="1861715"/>
            <a:chOff x="5765519" y="3253364"/>
            <a:chExt cx="2836199" cy="3397910"/>
          </a:xfrm>
        </p:grpSpPr>
        <p:grpSp>
          <p:nvGrpSpPr>
            <p:cNvPr id="470" name="Shape 470"/>
            <p:cNvGrpSpPr/>
            <p:nvPr/>
          </p:nvGrpSpPr>
          <p:grpSpPr>
            <a:xfrm>
              <a:off x="5765519" y="3253364"/>
              <a:ext cx="2836199" cy="3397910"/>
              <a:chOff x="5536919" y="3253364"/>
              <a:chExt cx="2836199" cy="3397910"/>
            </a:xfrm>
          </p:grpSpPr>
          <p:pic>
            <p:nvPicPr>
              <p:cNvPr id="471" name="Shape 47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7724" y="3789323"/>
                <a:ext cx="2131424" cy="2739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2" name="Shape 472"/>
              <p:cNvSpPr/>
              <p:nvPr/>
            </p:nvSpPr>
            <p:spPr>
              <a:xfrm>
                <a:off x="5536919" y="3253364"/>
                <a:ext cx="2836199" cy="2836199"/>
              </a:xfrm>
              <a:prstGeom prst="donut">
                <a:avLst>
                  <a:gd fmla="val 18343" name="adj"/>
                </a:avLst>
              </a:prstGeom>
              <a:solidFill>
                <a:srgbClr val="434343"/>
              </a:solidFill>
              <a:ln cap="flat" cmpd="sng" w="19050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5579400" y="5566475"/>
                <a:ext cx="2608799" cy="1084800"/>
              </a:xfrm>
              <a:prstGeom prst="rect">
                <a:avLst/>
              </a:prstGeom>
              <a:solidFill>
                <a:srgbClr val="434343"/>
              </a:solidFill>
              <a:ln cap="flat" cmpd="sng" w="19050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" name="Shape 474"/>
            <p:cNvSpPr txBox="1"/>
            <p:nvPr/>
          </p:nvSpPr>
          <p:spPr>
            <a:xfrm>
              <a:off x="5873937" y="5682700"/>
              <a:ext cx="25962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475" name="Shape 47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Partners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500" y="6098601"/>
            <a:ext cx="2219400" cy="32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262" y="2735287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490" y="1659552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34" y="4821555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5023" y="5848413"/>
            <a:ext cx="974149" cy="979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Shape 481"/>
          <p:cNvGrpSpPr/>
          <p:nvPr/>
        </p:nvGrpSpPr>
        <p:grpSpPr>
          <a:xfrm>
            <a:off x="1470874" y="2639561"/>
            <a:ext cx="1170907" cy="1165596"/>
            <a:chOff x="-1277464" y="1598874"/>
            <a:chExt cx="1139014" cy="1133848"/>
          </a:xfrm>
        </p:grpSpPr>
        <p:sp>
          <p:nvSpPr>
            <p:cNvPr id="482" name="Shape 48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6033299" y="1563823"/>
            <a:ext cx="1170907" cy="1165596"/>
            <a:chOff x="-1277464" y="1598874"/>
            <a:chExt cx="1139014" cy="1133848"/>
          </a:xfrm>
        </p:grpSpPr>
        <p:sp>
          <p:nvSpPr>
            <p:cNvPr id="488" name="Shape 48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2580636" y="4725823"/>
            <a:ext cx="1170907" cy="1165596"/>
            <a:chOff x="-1277464" y="1598874"/>
            <a:chExt cx="1139014" cy="1133848"/>
          </a:xfrm>
        </p:grpSpPr>
        <p:sp>
          <p:nvSpPr>
            <p:cNvPr id="494" name="Shape 49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4816648" y="5755348"/>
            <a:ext cx="1170907" cy="1165596"/>
            <a:chOff x="-1277464" y="1598874"/>
            <a:chExt cx="1139014" cy="1133848"/>
          </a:xfrm>
        </p:grpSpPr>
        <p:sp>
          <p:nvSpPr>
            <p:cNvPr id="500" name="Shape 50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975" y="1608265"/>
            <a:ext cx="4312047" cy="43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1472349" y="5000775"/>
            <a:ext cx="6108899" cy="18483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748725" y="495774"/>
            <a:ext cx="5602499" cy="5602799"/>
          </a:xfrm>
          <a:prstGeom prst="donut">
            <a:avLst>
              <a:gd fmla="val 19537" name="adj"/>
            </a:avLst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339775" y="5240275"/>
            <a:ext cx="4730099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Pete Bacon Darwin</a:t>
            </a:r>
            <a:r>
              <a:rPr lang="en"/>
              <a:t> </a:t>
            </a:r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Angular 1 lead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1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Your input on v1.4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Hello!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New Router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New i18n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Better performance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1.4 RC0 next week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04827" y="2503500"/>
            <a:ext cx="3058200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Angular Material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400" y="0"/>
            <a:ext cx="54635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327322" y="2503500"/>
            <a:ext cx="3192899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Layout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898" y="0"/>
            <a:ext cx="54391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27322" y="2503500"/>
            <a:ext cx="3192899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Themes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194" y="0"/>
            <a:ext cx="538780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v1.5, 1.6, ...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268100" y="1563600"/>
            <a:ext cx="66078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Paving the way to Angular 2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Principles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0" y="5377825"/>
            <a:ext cx="9144000" cy="1480200"/>
          </a:xfrm>
          <a:prstGeom prst="rect">
            <a:avLst/>
          </a:prstGeom>
          <a:solidFill>
            <a:srgbClr val="000000">
              <a:alpha val="33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800"/>
              <a:t>Looking forward to your input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15750" y="2575050"/>
            <a:ext cx="9112499" cy="170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Plan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Angular @ Google</a:t>
            </a:r>
          </a:p>
        </p:txBody>
      </p:sp>
      <p:cxnSp>
        <p:nvCxnSpPr>
          <p:cNvPr id="591" name="Shape 591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2" name="Shape 592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4" name="Shape 594"/>
          <p:cNvSpPr/>
          <p:nvPr/>
        </p:nvSpPr>
        <p:spPr>
          <a:xfrm>
            <a:off x="2941262" y="3733025"/>
            <a:ext cx="863700" cy="1439999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95" name="Shape 595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6" name="Shape 596"/>
          <p:cNvSpPr txBox="1"/>
          <p:nvPr/>
        </p:nvSpPr>
        <p:spPr>
          <a:xfrm>
            <a:off x="280992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October 2014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5314075" y="523307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390550" y="4044575"/>
            <a:ext cx="775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1000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464300" y="3111325"/>
            <a:ext cx="70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2000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1527500" y="2178075"/>
            <a:ext cx="6383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3000</a:t>
            </a:r>
          </a:p>
        </p:txBody>
      </p:sp>
      <p:grpSp>
        <p:nvGrpSpPr>
          <p:cNvPr id="602" name="Shape 602"/>
          <p:cNvGrpSpPr/>
          <p:nvPr/>
        </p:nvGrpSpPr>
        <p:grpSpPr>
          <a:xfrm>
            <a:off x="4204775" y="2833800"/>
            <a:ext cx="1137600" cy="3234235"/>
            <a:chOff x="4204775" y="2833800"/>
            <a:chExt cx="1137600" cy="3234235"/>
          </a:xfrm>
        </p:grpSpPr>
        <p:sp>
          <p:nvSpPr>
            <p:cNvPr id="603" name="Shape 603"/>
            <p:cNvSpPr/>
            <p:nvPr/>
          </p:nvSpPr>
          <p:spPr>
            <a:xfrm>
              <a:off x="4377662" y="3301800"/>
              <a:ext cx="863700" cy="18558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420477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78571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March</a:t>
              </a: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78571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2015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4487225" y="2833800"/>
              <a:ext cx="638399" cy="548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2000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3013868" y="3301800"/>
            <a:ext cx="70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1600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526725" y="2307925"/>
            <a:ext cx="863700" cy="9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Apps</a:t>
            </a:r>
          </a:p>
        </p:txBody>
      </p:sp>
      <p:grpSp>
        <p:nvGrpSpPr>
          <p:cNvPr id="608" name="Shape 608"/>
          <p:cNvGrpSpPr/>
          <p:nvPr/>
        </p:nvGrpSpPr>
        <p:grpSpPr>
          <a:xfrm>
            <a:off x="5324247" y="2493875"/>
            <a:ext cx="1137600" cy="3574160"/>
            <a:chOff x="5324247" y="2493875"/>
            <a:chExt cx="1137600" cy="3574160"/>
          </a:xfrm>
        </p:grpSpPr>
        <p:sp>
          <p:nvSpPr>
            <p:cNvPr id="609" name="Shape 609"/>
            <p:cNvSpPr txBox="1"/>
            <p:nvPr/>
          </p:nvSpPr>
          <p:spPr>
            <a:xfrm>
              <a:off x="5324247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2016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5382475" y="2493875"/>
              <a:ext cx="1000800" cy="1143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b="1" lang="en" sz="4800">
                  <a:solidFill>
                    <a:srgbClr val="FFFFFF"/>
                  </a:solidFill>
                </a:rPr>
                <a:t>?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b="1" lang="en" sz="4800">
                  <a:solidFill>
                    <a:srgbClr val="FFFFFF"/>
                  </a:solidFill>
                </a:rPr>
                <a:t>:-)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angularjs.org 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346"/>
            <a:ext cx="9144000" cy="235565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2" type="title"/>
          </p:nvPr>
        </p:nvSpPr>
        <p:spPr>
          <a:xfrm>
            <a:off x="457200" y="247288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964K 30-day active 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February 28, 2015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30" y="1191022"/>
            <a:ext cx="3713195" cy="3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86" y="1191025"/>
            <a:ext cx="3675336" cy="32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/>
          <p:nvPr/>
        </p:nvSpPr>
        <p:spPr>
          <a:xfrm>
            <a:off x="946400" y="4848875"/>
            <a:ext cx="2897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angularjs.org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5280975" y="4848875"/>
            <a:ext cx="2897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angular.io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Release Angular 1 until you’re done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15750" y="2575050"/>
            <a:ext cx="9112499" cy="1707899"/>
          </a:xfrm>
          <a:prstGeom prst="rect">
            <a:avLst/>
          </a:prstGeom>
          <a:solidFill>
            <a:srgbClr val="000000">
              <a:alpha val="24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Migration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1520175"/>
            <a:ext cx="3817850" cy="3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518475" y="1649700"/>
            <a:ext cx="3641100" cy="3688200"/>
          </a:xfrm>
          <a:prstGeom prst="rect">
            <a:avLst/>
          </a:prstGeom>
          <a:solidFill>
            <a:srgbClr val="000000">
              <a:alpha val="3154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50" y="177432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494910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 txBox="1"/>
          <p:nvPr/>
        </p:nvSpPr>
        <p:spPr>
          <a:xfrm>
            <a:off x="2475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Big Bang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48843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429622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Our Hosts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712" y="2273600"/>
            <a:ext cx="6048574" cy="4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1520175"/>
            <a:ext cx="3817850" cy="3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518475" y="1649700"/>
            <a:ext cx="3641100" cy="3688200"/>
          </a:xfrm>
          <a:prstGeom prst="rect">
            <a:avLst/>
          </a:prstGeom>
          <a:solidFill>
            <a:srgbClr val="000000">
              <a:alpha val="3154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2475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Big Bang</a:t>
            </a:r>
          </a:p>
        </p:txBody>
      </p:sp>
      <p:sp>
        <p:nvSpPr>
          <p:cNvPr id="662" name="Shape 662"/>
          <p:cNvSpPr/>
          <p:nvPr/>
        </p:nvSpPr>
        <p:spPr>
          <a:xfrm>
            <a:off x="4877600" y="67735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3" name="Shape 663"/>
          <p:cNvSpPr/>
          <p:nvPr/>
        </p:nvSpPr>
        <p:spPr>
          <a:xfrm>
            <a:off x="5030000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4" name="Shape 664"/>
          <p:cNvSpPr/>
          <p:nvPr/>
        </p:nvSpPr>
        <p:spPr>
          <a:xfrm>
            <a:off x="6316198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5" name="Shape 665"/>
          <p:cNvSpPr/>
          <p:nvPr/>
        </p:nvSpPr>
        <p:spPr>
          <a:xfrm>
            <a:off x="7602371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6" name="Shape 666"/>
          <p:cNvSpPr/>
          <p:nvPr/>
        </p:nvSpPr>
        <p:spPr>
          <a:xfrm>
            <a:off x="4877600" y="3913825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7" name="Shape 667"/>
          <p:cNvSpPr/>
          <p:nvPr/>
        </p:nvSpPr>
        <p:spPr>
          <a:xfrm>
            <a:off x="5030000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8" name="Shape 668"/>
          <p:cNvSpPr/>
          <p:nvPr/>
        </p:nvSpPr>
        <p:spPr>
          <a:xfrm>
            <a:off x="6316198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9" name="Shape 669"/>
          <p:cNvSpPr/>
          <p:nvPr/>
        </p:nvSpPr>
        <p:spPr>
          <a:xfrm>
            <a:off x="7602371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cxnSp>
        <p:nvCxnSpPr>
          <p:cNvPr id="670" name="Shape 670"/>
          <p:cNvCxnSpPr/>
          <p:nvPr/>
        </p:nvCxnSpPr>
        <p:spPr>
          <a:xfrm>
            <a:off x="5261850" y="3414250"/>
            <a:ext cx="32252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00" y="183900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503745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4884300" y="3097787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  <p:sp>
        <p:nvSpPr>
          <p:cNvPr id="678" name="Shape 678"/>
          <p:cNvSpPr/>
          <p:nvPr/>
        </p:nvSpPr>
        <p:spPr>
          <a:xfrm>
            <a:off x="600950" y="235080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79" name="Shape 679"/>
          <p:cNvSpPr/>
          <p:nvPr/>
        </p:nvSpPr>
        <p:spPr>
          <a:xfrm>
            <a:off x="753350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80" name="Shape 680"/>
          <p:cNvSpPr/>
          <p:nvPr/>
        </p:nvSpPr>
        <p:spPr>
          <a:xfrm>
            <a:off x="2039548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81" name="Shape 681"/>
          <p:cNvSpPr/>
          <p:nvPr/>
        </p:nvSpPr>
        <p:spPr>
          <a:xfrm>
            <a:off x="3325721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A2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1583450" y="1190125"/>
            <a:ext cx="1982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Inside-out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00" y="183900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03745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4884300" y="3097787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  <p:sp>
        <p:nvSpPr>
          <p:cNvPr id="690" name="Shape 690"/>
          <p:cNvSpPr/>
          <p:nvPr/>
        </p:nvSpPr>
        <p:spPr>
          <a:xfrm>
            <a:off x="600950" y="235080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A2</a:t>
            </a:r>
          </a:p>
        </p:txBody>
      </p:sp>
      <p:sp>
        <p:nvSpPr>
          <p:cNvPr id="691" name="Shape 691"/>
          <p:cNvSpPr/>
          <p:nvPr/>
        </p:nvSpPr>
        <p:spPr>
          <a:xfrm>
            <a:off x="753350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2" name="Shape 692"/>
          <p:cNvSpPr/>
          <p:nvPr/>
        </p:nvSpPr>
        <p:spPr>
          <a:xfrm>
            <a:off x="2039548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3" name="Shape 693"/>
          <p:cNvSpPr/>
          <p:nvPr/>
        </p:nvSpPr>
        <p:spPr>
          <a:xfrm>
            <a:off x="3325721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583450" y="1190125"/>
            <a:ext cx="1982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Outside-in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Migration guide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22500" y="11250"/>
            <a:ext cx="9144000" cy="6858000"/>
          </a:xfrm>
          <a:prstGeom prst="rect">
            <a:avLst/>
          </a:prstGeom>
          <a:solidFill>
            <a:srgbClr val="000000">
              <a:alpha val="3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 txBox="1"/>
          <p:nvPr/>
        </p:nvSpPr>
        <p:spPr>
          <a:xfrm>
            <a:off x="1290650" y="246062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New Router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290650" y="360537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ES6 Modules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290650" y="131587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Style Guide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290650" y="4750125"/>
            <a:ext cx="51269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TypeScript types (optional)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789751" y="253175"/>
            <a:ext cx="2331300" cy="2400900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</a:p>
        </p:txBody>
      </p:sp>
      <p:sp>
        <p:nvSpPr>
          <p:cNvPr id="714" name="Shape 714"/>
          <p:cNvSpPr/>
          <p:nvPr/>
        </p:nvSpPr>
        <p:spPr>
          <a:xfrm>
            <a:off x="3406341" y="4302739"/>
            <a:ext cx="2331300" cy="24009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Material Design</a:t>
            </a:r>
          </a:p>
        </p:txBody>
      </p:sp>
      <p:sp>
        <p:nvSpPr>
          <p:cNvPr id="715" name="Shape 715"/>
          <p:cNvSpPr/>
          <p:nvPr/>
        </p:nvSpPr>
        <p:spPr>
          <a:xfrm>
            <a:off x="6074999" y="2957425"/>
            <a:ext cx="2331300" cy="2400900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Migration</a:t>
            </a:r>
          </a:p>
        </p:txBody>
      </p:sp>
      <p:sp>
        <p:nvSpPr>
          <p:cNvPr id="716" name="Shape 716"/>
          <p:cNvSpPr/>
          <p:nvPr/>
        </p:nvSpPr>
        <p:spPr>
          <a:xfrm>
            <a:off x="5022949" y="253183"/>
            <a:ext cx="2331300" cy="2400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Supported</a:t>
            </a:r>
          </a:p>
        </p:txBody>
      </p:sp>
      <p:sp>
        <p:nvSpPr>
          <p:cNvPr id="717" name="Shape 717"/>
          <p:cNvSpPr/>
          <p:nvPr/>
        </p:nvSpPr>
        <p:spPr>
          <a:xfrm>
            <a:off x="737700" y="2957426"/>
            <a:ext cx="2331300" cy="2400900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i18n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040050" y="2605200"/>
            <a:ext cx="3063899" cy="164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1 Themes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2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1586775" y="55300"/>
            <a:ext cx="2402699" cy="2474699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Simpler</a:t>
            </a:r>
          </a:p>
        </p:txBody>
      </p:sp>
      <p:sp>
        <p:nvSpPr>
          <p:cNvPr id="729" name="Shape 729"/>
          <p:cNvSpPr/>
          <p:nvPr/>
        </p:nvSpPr>
        <p:spPr>
          <a:xfrm>
            <a:off x="3252957" y="4229096"/>
            <a:ext cx="2402699" cy="2474699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</a:p>
        </p:txBody>
      </p:sp>
      <p:sp>
        <p:nvSpPr>
          <p:cNvPr id="730" name="Shape 730"/>
          <p:cNvSpPr/>
          <p:nvPr/>
        </p:nvSpPr>
        <p:spPr>
          <a:xfrm>
            <a:off x="6003482" y="2842510"/>
            <a:ext cx="2402699" cy="2474699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Productive</a:t>
            </a:r>
          </a:p>
        </p:txBody>
      </p:sp>
      <p:sp>
        <p:nvSpPr>
          <p:cNvPr id="731" name="Shape 731"/>
          <p:cNvSpPr/>
          <p:nvPr/>
        </p:nvSpPr>
        <p:spPr>
          <a:xfrm>
            <a:off x="4919158" y="55308"/>
            <a:ext cx="2402699" cy="2474699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</a:t>
            </a:r>
          </a:p>
        </p:txBody>
      </p:sp>
      <p:sp>
        <p:nvSpPr>
          <p:cNvPr id="732" name="Shape 732"/>
          <p:cNvSpPr/>
          <p:nvPr/>
        </p:nvSpPr>
        <p:spPr>
          <a:xfrm>
            <a:off x="502450" y="2842512"/>
            <a:ext cx="2402699" cy="2474699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2875429" y="2479479"/>
            <a:ext cx="3157800" cy="169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Themes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2 in alpha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0" y="5390325"/>
            <a:ext cx="9144000" cy="1467599"/>
          </a:xfrm>
          <a:prstGeom prst="rect">
            <a:avLst/>
          </a:prstGeom>
          <a:solidFill>
            <a:srgbClr val="000000">
              <a:alpha val="4846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Similar?</a:t>
            </a:r>
          </a:p>
        </p:txBody>
      </p:sp>
      <p:sp>
        <p:nvSpPr>
          <p:cNvPr id="744" name="Shape 744"/>
          <p:cNvSpPr txBox="1"/>
          <p:nvPr>
            <p:ph idx="2" type="title"/>
          </p:nvPr>
        </p:nvSpPr>
        <p:spPr>
          <a:xfrm>
            <a:off x="0" y="0"/>
            <a:ext cx="9144000" cy="1467599"/>
          </a:xfrm>
          <a:prstGeom prst="rect">
            <a:avLst/>
          </a:prstGeom>
          <a:solidFill>
            <a:srgbClr val="000000">
              <a:alpha val="4846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1, Angular 2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5077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Hello, ng-conf extended!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914975" y="3880425"/>
            <a:ext cx="5083799" cy="28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29+ countries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5000">
                <a:latin typeface="Proxima Nova"/>
                <a:ea typeface="Proxima Nova"/>
                <a:cs typeface="Proxima Nova"/>
                <a:sym typeface="Proxima Nova"/>
              </a:rPr>
              <a:t>150+ sites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5000">
                <a:latin typeface="Proxima Nova"/>
                <a:ea typeface="Proxima Nova"/>
                <a:cs typeface="Proxima Nova"/>
                <a:sym typeface="Proxima Nova"/>
              </a:rPr>
              <a:t>8000+ people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title"/>
          </p:nvPr>
        </p:nvSpPr>
        <p:spPr>
          <a:xfrm>
            <a:off x="293425" y="187572"/>
            <a:ext cx="8229600" cy="167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Still in Angular 2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293412" y="1755750"/>
            <a:ext cx="46073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Injection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binding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Directives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Filters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Animation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5259637" y="1755750"/>
            <a:ext cx="39200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i18n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Forms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Expressions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Material Design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Protractor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Karma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Mocks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/>
        </p:nvSpPr>
        <p:spPr>
          <a:xfrm>
            <a:off x="371248" y="1743950"/>
            <a:ext cx="84014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Viewports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New languages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New template syntax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Unidirectional data flow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Ultra-fast change detection</a:t>
            </a:r>
          </a:p>
        </p:txBody>
      </p:sp>
      <p:sp>
        <p:nvSpPr>
          <p:cNvPr id="757" name="Shape 757"/>
          <p:cNvSpPr txBox="1"/>
          <p:nvPr>
            <p:ph type="title"/>
          </p:nvPr>
        </p:nvSpPr>
        <p:spPr>
          <a:xfrm>
            <a:off x="293425" y="187572"/>
            <a:ext cx="8229600" cy="167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New in Angular 2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Productivity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AtScript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2079900" y="1322725"/>
            <a:ext cx="4984199" cy="4984199"/>
          </a:xfrm>
          <a:prstGeom prst="flowChartConnector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773" name="Shape 773"/>
          <p:cNvSpPr/>
          <p:nvPr/>
        </p:nvSpPr>
        <p:spPr>
          <a:xfrm>
            <a:off x="3247402" y="2646872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774" name="Shape 774"/>
          <p:cNvSpPr/>
          <p:nvPr/>
        </p:nvSpPr>
        <p:spPr>
          <a:xfrm>
            <a:off x="4040091" y="3740957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775" name="Shape 775"/>
          <p:cNvSpPr/>
          <p:nvPr/>
        </p:nvSpPr>
        <p:spPr>
          <a:xfrm>
            <a:off x="4602510" y="4594191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AtScript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Standards</a:t>
            </a:r>
          </a:p>
        </p:txBody>
      </p:sp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75" y="2422425"/>
            <a:ext cx="2444550" cy="2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4966375" y="2422500"/>
            <a:ext cx="3030900" cy="24444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9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tc39</a:t>
            </a:r>
          </a:p>
        </p:txBody>
      </p:sp>
      <p:sp>
        <p:nvSpPr>
          <p:cNvPr id="784" name="Shape 784"/>
          <p:cNvSpPr/>
          <p:nvPr/>
        </p:nvSpPr>
        <p:spPr>
          <a:xfrm>
            <a:off x="1205675" y="5085825"/>
            <a:ext cx="2444400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specification</a:t>
            </a:r>
          </a:p>
        </p:txBody>
      </p:sp>
      <p:sp>
        <p:nvSpPr>
          <p:cNvPr id="785" name="Shape 785"/>
          <p:cNvSpPr/>
          <p:nvPr/>
        </p:nvSpPr>
        <p:spPr>
          <a:xfrm>
            <a:off x="5259625" y="5085825"/>
            <a:ext cx="2444400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0" y="5182800"/>
            <a:ext cx="9144000" cy="1675199"/>
          </a:xfrm>
          <a:prstGeom prst="rect">
            <a:avLst/>
          </a:prstGeom>
          <a:solidFill>
            <a:srgbClr val="000000">
              <a:alpha val="48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Friends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Jonathan Turner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Program Manager, TypeScript team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Collaboration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2079900" y="1322725"/>
            <a:ext cx="4984199" cy="4984199"/>
          </a:xfrm>
          <a:prstGeom prst="flowChartConnector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806" name="Shape 806"/>
          <p:cNvSpPr/>
          <p:nvPr/>
        </p:nvSpPr>
        <p:spPr>
          <a:xfrm>
            <a:off x="3247402" y="2646872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807" name="Shape 807"/>
          <p:cNvSpPr/>
          <p:nvPr/>
        </p:nvSpPr>
        <p:spPr>
          <a:xfrm>
            <a:off x="4040091" y="3740957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808" name="Shape 808"/>
          <p:cNvSpPr/>
          <p:nvPr/>
        </p:nvSpPr>
        <p:spPr>
          <a:xfrm>
            <a:off x="4602510" y="4594191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AtScript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Why are we here?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/>
        </p:nvSpPr>
        <p:spPr>
          <a:xfrm>
            <a:off x="506675" y="341725"/>
            <a:ext cx="8130600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Reality</a:t>
            </a:r>
          </a:p>
        </p:txBody>
      </p:sp>
      <p:sp>
        <p:nvSpPr>
          <p:cNvPr id="815" name="Shape 815"/>
          <p:cNvSpPr/>
          <p:nvPr/>
        </p:nvSpPr>
        <p:spPr>
          <a:xfrm>
            <a:off x="2130037" y="1776275"/>
            <a:ext cx="3894299" cy="3894299"/>
          </a:xfrm>
          <a:prstGeom prst="flowChartConnector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816" name="Shape 816"/>
          <p:cNvSpPr/>
          <p:nvPr/>
        </p:nvSpPr>
        <p:spPr>
          <a:xfrm>
            <a:off x="3550990" y="3046997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817" name="Shape 817"/>
          <p:cNvSpPr/>
          <p:nvPr/>
        </p:nvSpPr>
        <p:spPr>
          <a:xfrm>
            <a:off x="3000354" y="3104633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818" name="Shape 818"/>
          <p:cNvSpPr/>
          <p:nvPr/>
        </p:nvSpPr>
        <p:spPr>
          <a:xfrm>
            <a:off x="3638972" y="3957866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Shape 823"/>
          <p:cNvGrpSpPr/>
          <p:nvPr/>
        </p:nvGrpSpPr>
        <p:grpSpPr>
          <a:xfrm>
            <a:off x="2079900" y="1322725"/>
            <a:ext cx="4984199" cy="4984199"/>
            <a:chOff x="2079900" y="1051700"/>
            <a:chExt cx="4984199" cy="4984199"/>
          </a:xfrm>
        </p:grpSpPr>
        <p:sp>
          <p:nvSpPr>
            <p:cNvPr id="824" name="Shape 824"/>
            <p:cNvSpPr/>
            <p:nvPr/>
          </p:nvSpPr>
          <p:spPr>
            <a:xfrm>
              <a:off x="2079900" y="1051700"/>
              <a:ext cx="4984199" cy="4984199"/>
            </a:xfrm>
            <a:prstGeom prst="flowChartConnector">
              <a:avLst/>
            </a:prstGeom>
            <a:solidFill>
              <a:srgbClr val="BF9000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Annotations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3247402" y="2375847"/>
              <a:ext cx="3451200" cy="3451200"/>
            </a:xfrm>
            <a:prstGeom prst="flowChartConnector">
              <a:avLst/>
            </a:prstGeom>
            <a:solidFill>
              <a:srgbClr val="3C78D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Types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4040091" y="3469932"/>
              <a:ext cx="2247000" cy="2247000"/>
            </a:xfrm>
            <a:prstGeom prst="flowChartConnector">
              <a:avLst/>
            </a:prstGeom>
            <a:solidFill>
              <a:srgbClr val="38761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ES6</a:t>
              </a:r>
            </a:p>
          </p:txBody>
        </p:sp>
        <p:sp>
          <p:nvSpPr>
            <p:cNvPr id="827" name="Shape 827"/>
            <p:cNvSpPr/>
            <p:nvPr/>
          </p:nvSpPr>
          <p:spPr>
            <a:xfrm>
              <a:off x="4602510" y="4323166"/>
              <a:ext cx="1286100" cy="1286100"/>
            </a:xfrm>
            <a:prstGeom prst="flowChartConnector">
              <a:avLst/>
            </a:prstGeom>
            <a:solidFill>
              <a:srgbClr val="CC4125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ES5</a:t>
              </a:r>
            </a:p>
          </p:txBody>
        </p:sp>
      </p:grpSp>
      <p:sp>
        <p:nvSpPr>
          <p:cNvPr id="828" name="Shape 828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TypeScript 1.5+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AtScript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TypeScript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Language Options</a:t>
            </a:r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675" y="3397194"/>
            <a:ext cx="3779550" cy="9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175" y="2905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56" y="2840300"/>
            <a:ext cx="1464099" cy="20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1116825" y="870225"/>
            <a:ext cx="7569899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Why is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62" y="2572129"/>
            <a:ext cx="4747789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835" y="2572123"/>
            <a:ext cx="1667909" cy="16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>
            <p:ph idx="2" type="title"/>
          </p:nvPr>
        </p:nvSpPr>
        <p:spPr>
          <a:xfrm>
            <a:off x="1116825" y="4284000"/>
            <a:ext cx="69102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4800"/>
              <a:t>good for Angular?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1559660" y="3665645"/>
            <a:ext cx="479999" cy="865578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9" name="Shape 859"/>
          <p:cNvCxnSpPr/>
          <p:nvPr/>
        </p:nvCxnSpPr>
        <p:spPr>
          <a:xfrm>
            <a:off x="1715380" y="3824100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0" name="Shape 860"/>
          <p:cNvCxnSpPr/>
          <p:nvPr/>
        </p:nvCxnSpPr>
        <p:spPr>
          <a:xfrm>
            <a:off x="1715380" y="3879358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1" name="Shape 861"/>
          <p:cNvCxnSpPr/>
          <p:nvPr/>
        </p:nvCxnSpPr>
        <p:spPr>
          <a:xfrm>
            <a:off x="1715380" y="3931366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2" name="Shape 862"/>
          <p:cNvCxnSpPr/>
          <p:nvPr/>
        </p:nvCxnSpPr>
        <p:spPr>
          <a:xfrm>
            <a:off x="1715380" y="4299882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3" name="Shape 863"/>
          <p:cNvCxnSpPr/>
          <p:nvPr/>
        </p:nvCxnSpPr>
        <p:spPr>
          <a:xfrm>
            <a:off x="1715380" y="4355140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4" name="Shape 864"/>
          <p:cNvCxnSpPr/>
          <p:nvPr/>
        </p:nvCxnSpPr>
        <p:spPr>
          <a:xfrm>
            <a:off x="1715380" y="4407148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65" name="Shape 865"/>
          <p:cNvSpPr txBox="1"/>
          <p:nvPr/>
        </p:nvSpPr>
        <p:spPr>
          <a:xfrm>
            <a:off x="1559662" y="1838812"/>
            <a:ext cx="1358699" cy="4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JS Facade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559662" y="4531212"/>
            <a:ext cx="1358699" cy="4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Dart Facade</a:t>
            </a:r>
          </a:p>
        </p:txBody>
      </p:sp>
      <p:sp>
        <p:nvSpPr>
          <p:cNvPr id="867" name="Shape 867"/>
          <p:cNvSpPr/>
          <p:nvPr/>
        </p:nvSpPr>
        <p:spPr>
          <a:xfrm>
            <a:off x="1559660" y="2311196"/>
            <a:ext cx="479999" cy="865578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68" name="Shape 868"/>
          <p:cNvGrpSpPr/>
          <p:nvPr/>
        </p:nvGrpSpPr>
        <p:grpSpPr>
          <a:xfrm>
            <a:off x="1637366" y="2420893"/>
            <a:ext cx="356896" cy="156023"/>
            <a:chOff x="794750" y="2152050"/>
            <a:chExt cx="697200" cy="228600"/>
          </a:xfrm>
        </p:grpSpPr>
        <p:cxnSp>
          <p:nvCxnSpPr>
            <p:cNvPr id="869" name="Shape 869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0" name="Shape 870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1" name="Shape 871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2" name="Shape 872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73" name="Shape 873"/>
          <p:cNvGrpSpPr/>
          <p:nvPr/>
        </p:nvGrpSpPr>
        <p:grpSpPr>
          <a:xfrm>
            <a:off x="1637366" y="2896675"/>
            <a:ext cx="356896" cy="156023"/>
            <a:chOff x="947150" y="2304450"/>
            <a:chExt cx="697200" cy="228600"/>
          </a:xfrm>
        </p:grpSpPr>
        <p:cxnSp>
          <p:nvCxnSpPr>
            <p:cNvPr id="874" name="Shape 874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5" name="Shape 875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6" name="Shape 876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7" name="Shape 877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878" name="Shape 878"/>
          <p:cNvCxnSpPr>
            <a:stCxn id="867" idx="3"/>
            <a:endCxn id="879" idx="1"/>
          </p:cNvCxnSpPr>
          <p:nvPr/>
        </p:nvCxnSpPr>
        <p:spPr>
          <a:xfrm flipH="1" rot="10800000">
            <a:off x="2039660" y="1646285"/>
            <a:ext cx="1716000" cy="1097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880" name="Shape 880"/>
          <p:cNvCxnSpPr>
            <a:stCxn id="858" idx="3"/>
            <a:endCxn id="881" idx="1"/>
          </p:cNvCxnSpPr>
          <p:nvPr/>
        </p:nvCxnSpPr>
        <p:spPr>
          <a:xfrm>
            <a:off x="2039660" y="4098434"/>
            <a:ext cx="1716000" cy="1113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879" name="Shape 879"/>
          <p:cNvSpPr/>
          <p:nvPr/>
        </p:nvSpPr>
        <p:spPr>
          <a:xfrm>
            <a:off x="3755635" y="1213473"/>
            <a:ext cx="479999" cy="865578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82" name="Shape 882"/>
          <p:cNvGrpSpPr/>
          <p:nvPr/>
        </p:nvGrpSpPr>
        <p:grpSpPr>
          <a:xfrm>
            <a:off x="3833341" y="1323171"/>
            <a:ext cx="356896" cy="156023"/>
            <a:chOff x="794750" y="2152050"/>
            <a:chExt cx="697200" cy="228600"/>
          </a:xfrm>
        </p:grpSpPr>
        <p:cxnSp>
          <p:nvCxnSpPr>
            <p:cNvPr id="883" name="Shape 883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4" name="Shape 884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5" name="Shape 885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6" name="Shape 886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87" name="Shape 887"/>
          <p:cNvGrpSpPr/>
          <p:nvPr/>
        </p:nvGrpSpPr>
        <p:grpSpPr>
          <a:xfrm>
            <a:off x="3833341" y="1798953"/>
            <a:ext cx="356896" cy="156023"/>
            <a:chOff x="947150" y="2304450"/>
            <a:chExt cx="697200" cy="228600"/>
          </a:xfrm>
        </p:grpSpPr>
        <p:cxnSp>
          <p:nvCxnSpPr>
            <p:cNvPr id="888" name="Shape 888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9" name="Shape 889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90" name="Shape 890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91" name="Shape 891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881" name="Shape 881"/>
          <p:cNvSpPr/>
          <p:nvPr/>
        </p:nvSpPr>
        <p:spPr>
          <a:xfrm>
            <a:off x="3755635" y="4778789"/>
            <a:ext cx="479999" cy="865578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2" name="Shape 892"/>
          <p:cNvCxnSpPr/>
          <p:nvPr/>
        </p:nvCxnSpPr>
        <p:spPr>
          <a:xfrm>
            <a:off x="3911355" y="4937243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3" name="Shape 893"/>
          <p:cNvCxnSpPr/>
          <p:nvPr/>
        </p:nvCxnSpPr>
        <p:spPr>
          <a:xfrm>
            <a:off x="3911355" y="4992501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4" name="Shape 894"/>
          <p:cNvCxnSpPr/>
          <p:nvPr/>
        </p:nvCxnSpPr>
        <p:spPr>
          <a:xfrm>
            <a:off x="3911355" y="5044509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5" name="Shape 895"/>
          <p:cNvCxnSpPr/>
          <p:nvPr/>
        </p:nvCxnSpPr>
        <p:spPr>
          <a:xfrm>
            <a:off x="3911355" y="5413025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6" name="Shape 896"/>
          <p:cNvCxnSpPr/>
          <p:nvPr/>
        </p:nvCxnSpPr>
        <p:spPr>
          <a:xfrm>
            <a:off x="3911355" y="5468283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7" name="Shape 897"/>
          <p:cNvCxnSpPr/>
          <p:nvPr/>
        </p:nvCxnSpPr>
        <p:spPr>
          <a:xfrm>
            <a:off x="3911355" y="5520291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98" name="Shape 898"/>
          <p:cNvGrpSpPr/>
          <p:nvPr/>
        </p:nvGrpSpPr>
        <p:grpSpPr>
          <a:xfrm>
            <a:off x="397675" y="2575825"/>
            <a:ext cx="1440599" cy="1690757"/>
            <a:chOff x="139875" y="1991318"/>
            <a:chExt cx="1440599" cy="1268099"/>
          </a:xfrm>
        </p:grpSpPr>
        <p:sp>
          <p:nvSpPr>
            <p:cNvPr id="899" name="Shape 899"/>
            <p:cNvSpPr/>
            <p:nvPr/>
          </p:nvSpPr>
          <p:spPr>
            <a:xfrm>
              <a:off x="139875" y="1991318"/>
              <a:ext cx="1440599" cy="1268099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5F616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TypeScript</a:t>
              </a:r>
            </a:p>
          </p:txBody>
        </p:sp>
        <p:grpSp>
          <p:nvGrpSpPr>
            <p:cNvPr id="900" name="Shape 900"/>
            <p:cNvGrpSpPr/>
            <p:nvPr/>
          </p:nvGrpSpPr>
          <p:grpSpPr>
            <a:xfrm>
              <a:off x="489950" y="2152050"/>
              <a:ext cx="697200" cy="228600"/>
              <a:chOff x="489950" y="2152050"/>
              <a:chExt cx="697200" cy="228600"/>
            </a:xfrm>
          </p:grpSpPr>
          <p:cxnSp>
            <p:nvCxnSpPr>
              <p:cNvPr id="901" name="Shape 901"/>
              <p:cNvCxnSpPr/>
              <p:nvPr/>
            </p:nvCxnSpPr>
            <p:spPr>
              <a:xfrm>
                <a:off x="489950" y="21520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2" name="Shape 902"/>
              <p:cNvCxnSpPr/>
              <p:nvPr/>
            </p:nvCxnSpPr>
            <p:spPr>
              <a:xfrm>
                <a:off x="642350" y="2223487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3" name="Shape 903"/>
              <p:cNvCxnSpPr/>
              <p:nvPr/>
            </p:nvCxnSpPr>
            <p:spPr>
              <a:xfrm>
                <a:off x="642350" y="23044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4" name="Shape 904"/>
              <p:cNvCxnSpPr/>
              <p:nvPr/>
            </p:nvCxnSpPr>
            <p:spPr>
              <a:xfrm>
                <a:off x="642350" y="23806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grpSp>
          <p:nvGrpSpPr>
            <p:cNvPr id="905" name="Shape 905"/>
            <p:cNvGrpSpPr/>
            <p:nvPr/>
          </p:nvGrpSpPr>
          <p:grpSpPr>
            <a:xfrm>
              <a:off x="489950" y="2849150"/>
              <a:ext cx="697200" cy="228600"/>
              <a:chOff x="642350" y="2304450"/>
              <a:chExt cx="697200" cy="228600"/>
            </a:xfrm>
          </p:grpSpPr>
          <p:cxnSp>
            <p:nvCxnSpPr>
              <p:cNvPr id="906" name="Shape 906"/>
              <p:cNvCxnSpPr/>
              <p:nvPr/>
            </p:nvCxnSpPr>
            <p:spPr>
              <a:xfrm>
                <a:off x="642350" y="23044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7" name="Shape 907"/>
              <p:cNvCxnSpPr/>
              <p:nvPr/>
            </p:nvCxnSpPr>
            <p:spPr>
              <a:xfrm>
                <a:off x="794750" y="2375887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8" name="Shape 908"/>
              <p:cNvCxnSpPr/>
              <p:nvPr/>
            </p:nvCxnSpPr>
            <p:spPr>
              <a:xfrm>
                <a:off x="794750" y="24568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9" name="Shape 909"/>
              <p:cNvCxnSpPr/>
              <p:nvPr/>
            </p:nvCxnSpPr>
            <p:spPr>
              <a:xfrm>
                <a:off x="794750" y="25330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</p:grpSp>
      <p:sp>
        <p:nvSpPr>
          <p:cNvPr id="910" name="Shape 910"/>
          <p:cNvSpPr/>
          <p:nvPr/>
        </p:nvSpPr>
        <p:spPr>
          <a:xfrm>
            <a:off x="3992925" y="1486022"/>
            <a:ext cx="1240968" cy="1690757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JS</a:t>
            </a:r>
          </a:p>
        </p:txBody>
      </p:sp>
      <p:grpSp>
        <p:nvGrpSpPr>
          <p:cNvPr id="911" name="Shape 911"/>
          <p:cNvGrpSpPr/>
          <p:nvPr/>
        </p:nvGrpSpPr>
        <p:grpSpPr>
          <a:xfrm>
            <a:off x="4193863" y="1700317"/>
            <a:ext cx="922883" cy="304792"/>
            <a:chOff x="794750" y="2152050"/>
            <a:chExt cx="697200" cy="228600"/>
          </a:xfrm>
        </p:grpSpPr>
        <p:cxnSp>
          <p:nvCxnSpPr>
            <p:cNvPr id="912" name="Shape 912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3" name="Shape 913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4" name="Shape 914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5" name="Shape 915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16" name="Shape 916"/>
          <p:cNvGrpSpPr/>
          <p:nvPr/>
        </p:nvGrpSpPr>
        <p:grpSpPr>
          <a:xfrm>
            <a:off x="4193863" y="2629760"/>
            <a:ext cx="922883" cy="304792"/>
            <a:chOff x="947150" y="2304450"/>
            <a:chExt cx="697200" cy="228600"/>
          </a:xfrm>
        </p:grpSpPr>
        <p:cxnSp>
          <p:nvCxnSpPr>
            <p:cNvPr id="917" name="Shape 917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8" name="Shape 918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9" name="Shape 919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0" name="Shape 920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21" name="Shape 921"/>
          <p:cNvSpPr/>
          <p:nvPr/>
        </p:nvSpPr>
        <p:spPr>
          <a:xfrm>
            <a:off x="3993074" y="3665634"/>
            <a:ext cx="1240968" cy="1690757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Dart</a:t>
            </a:r>
          </a:p>
        </p:txBody>
      </p:sp>
      <p:grpSp>
        <p:nvGrpSpPr>
          <p:cNvPr id="922" name="Shape 922"/>
          <p:cNvGrpSpPr/>
          <p:nvPr/>
        </p:nvGrpSpPr>
        <p:grpSpPr>
          <a:xfrm>
            <a:off x="4194012" y="3879929"/>
            <a:ext cx="922883" cy="304792"/>
            <a:chOff x="794750" y="2152050"/>
            <a:chExt cx="697200" cy="228600"/>
          </a:xfrm>
        </p:grpSpPr>
        <p:cxnSp>
          <p:nvCxnSpPr>
            <p:cNvPr id="923" name="Shape 923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4" name="Shape 924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5" name="Shape 925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6" name="Shape 926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27" name="Shape 927"/>
          <p:cNvGrpSpPr/>
          <p:nvPr/>
        </p:nvGrpSpPr>
        <p:grpSpPr>
          <a:xfrm>
            <a:off x="4194012" y="4809372"/>
            <a:ext cx="922883" cy="304792"/>
            <a:chOff x="947150" y="2304450"/>
            <a:chExt cx="697200" cy="228600"/>
          </a:xfrm>
        </p:grpSpPr>
        <p:cxnSp>
          <p:nvCxnSpPr>
            <p:cNvPr id="928" name="Shape 928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9" name="Shape 929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0" name="Shape 930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1" name="Shape 931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32" name="Shape 932"/>
          <p:cNvSpPr/>
          <p:nvPr/>
        </p:nvSpPr>
        <p:spPr>
          <a:xfrm>
            <a:off x="2343950" y="2927300"/>
            <a:ext cx="990900" cy="987899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Traceur</a:t>
            </a:r>
          </a:p>
        </p:txBody>
      </p:sp>
      <p:cxnSp>
        <p:nvCxnSpPr>
          <p:cNvPr id="933" name="Shape 933"/>
          <p:cNvCxnSpPr>
            <a:stCxn id="899" idx="3"/>
            <a:endCxn id="932" idx="1"/>
          </p:cNvCxnSpPr>
          <p:nvPr/>
        </p:nvCxnSpPr>
        <p:spPr>
          <a:xfrm>
            <a:off x="1838274" y="3421203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4" name="Shape 934"/>
          <p:cNvCxnSpPr>
            <a:stCxn id="932" idx="3"/>
            <a:endCxn id="910" idx="1"/>
          </p:cNvCxnSpPr>
          <p:nvPr/>
        </p:nvCxnSpPr>
        <p:spPr>
          <a:xfrm flipH="1" rot="10800000">
            <a:off x="3334850" y="2331349"/>
            <a:ext cx="658200" cy="10899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5" name="Shape 935"/>
          <p:cNvCxnSpPr>
            <a:stCxn id="932" idx="3"/>
            <a:endCxn id="921" idx="1"/>
          </p:cNvCxnSpPr>
          <p:nvPr/>
        </p:nvCxnSpPr>
        <p:spPr>
          <a:xfrm>
            <a:off x="3334850" y="3421249"/>
            <a:ext cx="658200" cy="10899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36" name="Shape 936"/>
          <p:cNvSpPr/>
          <p:nvPr/>
        </p:nvSpPr>
        <p:spPr>
          <a:xfrm>
            <a:off x="5630528" y="1486066"/>
            <a:ext cx="1241100" cy="16908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(JS)</a:t>
            </a:r>
          </a:p>
        </p:txBody>
      </p:sp>
      <p:sp>
        <p:nvSpPr>
          <p:cNvPr id="937" name="Shape 937"/>
          <p:cNvSpPr/>
          <p:nvPr/>
        </p:nvSpPr>
        <p:spPr>
          <a:xfrm>
            <a:off x="5630528" y="3665733"/>
            <a:ext cx="1241100" cy="1690800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(Dart)</a:t>
            </a:r>
          </a:p>
        </p:txBody>
      </p:sp>
      <p:cxnSp>
        <p:nvCxnSpPr>
          <p:cNvPr id="938" name="Shape 938"/>
          <p:cNvCxnSpPr>
            <a:stCxn id="910" idx="3"/>
            <a:endCxn id="936" idx="1"/>
          </p:cNvCxnSpPr>
          <p:nvPr/>
        </p:nvCxnSpPr>
        <p:spPr>
          <a:xfrm>
            <a:off x="5233894" y="2331401"/>
            <a:ext cx="3966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9" name="Shape 939"/>
          <p:cNvCxnSpPr>
            <a:stCxn id="921" idx="3"/>
            <a:endCxn id="937" idx="1"/>
          </p:cNvCxnSpPr>
          <p:nvPr/>
        </p:nvCxnSpPr>
        <p:spPr>
          <a:xfrm>
            <a:off x="5234043" y="4511013"/>
            <a:ext cx="3966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40" name="Shape 940"/>
          <p:cNvSpPr/>
          <p:nvPr/>
        </p:nvSpPr>
        <p:spPr>
          <a:xfrm>
            <a:off x="7356125" y="966987"/>
            <a:ext cx="1358699" cy="797100"/>
          </a:xfrm>
          <a:prstGeom prst="rect">
            <a:avLst/>
          </a:prstGeom>
          <a:solidFill>
            <a:srgbClr val="A61C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941" name="Shape 941"/>
          <p:cNvSpPr/>
          <p:nvPr/>
        </p:nvSpPr>
        <p:spPr>
          <a:xfrm>
            <a:off x="7356125" y="1932848"/>
            <a:ext cx="1358699" cy="797100"/>
          </a:xfrm>
          <a:prstGeom prst="rect">
            <a:avLst/>
          </a:prstGeom>
          <a:solidFill>
            <a:srgbClr val="38761D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942" name="Shape 942"/>
          <p:cNvSpPr/>
          <p:nvPr/>
        </p:nvSpPr>
        <p:spPr>
          <a:xfrm>
            <a:off x="7356125" y="2898708"/>
            <a:ext cx="1358699" cy="797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TypeScript</a:t>
            </a:r>
          </a:p>
        </p:txBody>
      </p:sp>
      <p:cxnSp>
        <p:nvCxnSpPr>
          <p:cNvPr id="943" name="Shape 943"/>
          <p:cNvCxnSpPr>
            <a:stCxn id="936" idx="3"/>
            <a:endCxn id="940" idx="1"/>
          </p:cNvCxnSpPr>
          <p:nvPr/>
        </p:nvCxnSpPr>
        <p:spPr>
          <a:xfrm flipH="1" rot="10800000">
            <a:off x="6871628" y="1365466"/>
            <a:ext cx="484500" cy="966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stCxn id="936" idx="3"/>
            <a:endCxn id="941" idx="1"/>
          </p:cNvCxnSpPr>
          <p:nvPr/>
        </p:nvCxnSpPr>
        <p:spPr>
          <a:xfrm>
            <a:off x="6871628" y="2331466"/>
            <a:ext cx="484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stCxn id="936" idx="3"/>
            <a:endCxn id="942" idx="1"/>
          </p:cNvCxnSpPr>
          <p:nvPr/>
        </p:nvCxnSpPr>
        <p:spPr>
          <a:xfrm>
            <a:off x="6871628" y="2331466"/>
            <a:ext cx="484500" cy="96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1116825" y="870225"/>
            <a:ext cx="7569899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Thanks,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62" y="2572129"/>
            <a:ext cx="4747789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835" y="2572123"/>
            <a:ext cx="1667909" cy="1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02961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>
            <p:ph type="title"/>
          </p:nvPr>
        </p:nvSpPr>
        <p:spPr>
          <a:xfrm>
            <a:off x="62" y="5182800"/>
            <a:ext cx="10295999" cy="1675199"/>
          </a:xfrm>
          <a:prstGeom prst="rect">
            <a:avLst/>
          </a:prstGeom>
          <a:solidFill>
            <a:srgbClr val="000000">
              <a:alpha val="48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Enough for all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Ember, our partner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Soul searching baloney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Simpler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625" y="0"/>
            <a:ext cx="6638737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Shape 978"/>
          <p:cNvCxnSpPr/>
          <p:nvPr/>
        </p:nvCxnSpPr>
        <p:spPr>
          <a:xfrm flipH="1" rot="10800000">
            <a:off x="1636670" y="711550"/>
            <a:ext cx="6173099" cy="5159099"/>
          </a:xfrm>
          <a:prstGeom prst="straightConnector1">
            <a:avLst/>
          </a:prstGeom>
          <a:noFill/>
          <a:ln cap="flat" cmpd="sng" w="114300">
            <a:solidFill>
              <a:srgbClr val="FF236A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02961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>
            <p:ph type="title"/>
          </p:nvPr>
        </p:nvSpPr>
        <p:spPr>
          <a:xfrm>
            <a:off x="4667825" y="630005"/>
            <a:ext cx="4232699" cy="55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6000"/>
              <a:t>How did we get here? 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Generalize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Special Cases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/>
          </p:nvPr>
        </p:nvSpPr>
        <p:spPr>
          <a:xfrm>
            <a:off x="2308349" y="4450075"/>
            <a:ext cx="4527299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35</a:t>
            </a:r>
            <a:r>
              <a:rPr b="0" lang="en" sz="6000"/>
              <a:t> directives</a:t>
            </a:r>
          </a:p>
        </p:txBody>
      </p:sp>
      <p:sp>
        <p:nvSpPr>
          <p:cNvPr id="995" name="Shape 995"/>
          <p:cNvSpPr txBox="1"/>
          <p:nvPr>
            <p:ph idx="2" type="title"/>
          </p:nvPr>
        </p:nvSpPr>
        <p:spPr>
          <a:xfrm>
            <a:off x="2774999" y="2977900"/>
            <a:ext cx="3593999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replace</a:t>
            </a:r>
          </a:p>
        </p:txBody>
      </p:sp>
      <p:sp>
        <p:nvSpPr>
          <p:cNvPr id="996" name="Shape 996"/>
          <p:cNvSpPr txBox="1"/>
          <p:nvPr>
            <p:ph idx="3" type="title"/>
          </p:nvPr>
        </p:nvSpPr>
        <p:spPr>
          <a:xfrm>
            <a:off x="645100" y="1505725"/>
            <a:ext cx="80901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6000"/>
              <a:t>4 template concepts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Consistency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Supported by tools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Zones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no more $apply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Unidirectional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Predictability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Built for us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ng-model?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Eliminate typos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APIs mirror your needs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Angular 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Standards</a:t>
            </a:r>
          </a:p>
        </p:txBody>
      </p:sp>
      <p:sp>
        <p:nvSpPr>
          <p:cNvPr id="1037" name="Shape 1037"/>
          <p:cNvSpPr/>
          <p:nvPr/>
        </p:nvSpPr>
        <p:spPr>
          <a:xfrm>
            <a:off x="3620400" y="2592000"/>
            <a:ext cx="1903200" cy="1903200"/>
          </a:xfrm>
          <a:prstGeom prst="heart">
            <a:avLst/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Performance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Benchmarks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hape 1052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3" name="Shape 1053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4" name="Shape 1054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5" name="Shape 1055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6" name="Shape 1056"/>
          <p:cNvSpPr txBox="1"/>
          <p:nvPr>
            <p:ph type="title"/>
          </p:nvPr>
        </p:nvSpPr>
        <p:spPr>
          <a:xfrm>
            <a:off x="657200" y="108349"/>
            <a:ext cx="8229600" cy="116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Deep Tree: Speed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February 9, 2015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1614275" y="40445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614275" y="31113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1614275" y="21780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</a:p>
        </p:txBody>
      </p:sp>
      <p:grpSp>
        <p:nvGrpSpPr>
          <p:cNvPr id="1061" name="Shape 1061"/>
          <p:cNvGrpSpPr/>
          <p:nvPr/>
        </p:nvGrpSpPr>
        <p:grpSpPr>
          <a:xfrm>
            <a:off x="5314075" y="2862275"/>
            <a:ext cx="1137600" cy="3189499"/>
            <a:chOff x="5314075" y="2862275"/>
            <a:chExt cx="1137600" cy="3189499"/>
          </a:xfrm>
        </p:grpSpPr>
        <p:sp>
          <p:nvSpPr>
            <p:cNvPr id="1062" name="Shape 1062"/>
            <p:cNvSpPr/>
            <p:nvPr/>
          </p:nvSpPr>
          <p:spPr>
            <a:xfrm>
              <a:off x="5718925" y="3160300"/>
              <a:ext cx="327900" cy="198869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 txBox="1"/>
            <p:nvPr/>
          </p:nvSpPr>
          <p:spPr>
            <a:xfrm>
              <a:off x="5314075" y="523307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1.3</a:t>
              </a: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5607025" y="28622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8.58</a:t>
              </a:r>
            </a:p>
          </p:txBody>
        </p:sp>
      </p:grpSp>
      <p:grpSp>
        <p:nvGrpSpPr>
          <p:cNvPr id="1065" name="Shape 1065"/>
          <p:cNvGrpSpPr/>
          <p:nvPr/>
        </p:nvGrpSpPr>
        <p:grpSpPr>
          <a:xfrm>
            <a:off x="4204775" y="4133375"/>
            <a:ext cx="1137600" cy="1934660"/>
            <a:chOff x="4204775" y="4133375"/>
            <a:chExt cx="1137600" cy="1934660"/>
          </a:xfrm>
        </p:grpSpPr>
        <p:sp>
          <p:nvSpPr>
            <p:cNvPr id="1066" name="Shape 1066"/>
            <p:cNvSpPr/>
            <p:nvPr/>
          </p:nvSpPr>
          <p:spPr>
            <a:xfrm>
              <a:off x="4608058" y="4444900"/>
              <a:ext cx="327900" cy="704099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 txBox="1"/>
            <p:nvPr/>
          </p:nvSpPr>
          <p:spPr>
            <a:xfrm>
              <a:off x="420477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2</a:t>
              </a:r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4497725" y="41333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3.11</a:t>
              </a:r>
            </a:p>
          </p:txBody>
        </p:sp>
      </p:grpSp>
      <p:grpSp>
        <p:nvGrpSpPr>
          <p:cNvPr id="1069" name="Shape 1069"/>
          <p:cNvGrpSpPr/>
          <p:nvPr/>
        </p:nvGrpSpPr>
        <p:grpSpPr>
          <a:xfrm>
            <a:off x="2090675" y="4615150"/>
            <a:ext cx="919200" cy="1452885"/>
            <a:chOff x="2090675" y="4615150"/>
            <a:chExt cx="919200" cy="1452885"/>
          </a:xfrm>
        </p:grpSpPr>
        <p:sp>
          <p:nvSpPr>
            <p:cNvPr id="1070" name="Shape 1070"/>
            <p:cNvSpPr/>
            <p:nvPr/>
          </p:nvSpPr>
          <p:spPr>
            <a:xfrm>
              <a:off x="2386325" y="4933900"/>
              <a:ext cx="327900" cy="215099"/>
            </a:xfrm>
            <a:prstGeom prst="rect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 txBox="1"/>
            <p:nvPr/>
          </p:nvSpPr>
          <p:spPr>
            <a:xfrm>
              <a:off x="2090675" y="5249335"/>
              <a:ext cx="9192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Baseline</a:t>
              </a:r>
            </a:p>
          </p:txBody>
        </p:sp>
        <p:sp>
          <p:nvSpPr>
            <p:cNvPr id="1072" name="Shape 1072"/>
            <p:cNvSpPr txBox="1"/>
            <p:nvPr/>
          </p:nvSpPr>
          <p:spPr>
            <a:xfrm>
              <a:off x="2274425" y="4615150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</a:p>
          </p:txBody>
        </p:sp>
      </p:grpSp>
      <p:grpSp>
        <p:nvGrpSpPr>
          <p:cNvPr id="1073" name="Shape 1073"/>
          <p:cNvGrpSpPr/>
          <p:nvPr/>
        </p:nvGrpSpPr>
        <p:grpSpPr>
          <a:xfrm>
            <a:off x="3038525" y="4528475"/>
            <a:ext cx="1137600" cy="1539560"/>
            <a:chOff x="3038525" y="4528475"/>
            <a:chExt cx="1137600" cy="1539560"/>
          </a:xfrm>
        </p:grpSpPr>
        <p:sp>
          <p:nvSpPr>
            <p:cNvPr id="1074" name="Shape 1074"/>
            <p:cNvSpPr/>
            <p:nvPr/>
          </p:nvSpPr>
          <p:spPr>
            <a:xfrm>
              <a:off x="3497191" y="4826500"/>
              <a:ext cx="327900" cy="322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303852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2</a:t>
              </a:r>
            </a:p>
            <a:p>
              <a:pPr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with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 Cache</a:t>
              </a:r>
            </a:p>
          </p:txBody>
        </p:sp>
        <p:sp>
          <p:nvSpPr>
            <p:cNvPr id="1076" name="Shape 1076"/>
            <p:cNvSpPr txBox="1"/>
            <p:nvPr/>
          </p:nvSpPr>
          <p:spPr>
            <a:xfrm>
              <a:off x="3385300" y="45284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1.44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1" name="Shape 1081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2" name="Shape 1082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3" name="Shape 1083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4" name="Shape 1084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5" name="Shape 1085"/>
          <p:cNvSpPr txBox="1"/>
          <p:nvPr>
            <p:ph type="title"/>
          </p:nvPr>
        </p:nvSpPr>
        <p:spPr>
          <a:xfrm>
            <a:off x="657200" y="108349"/>
            <a:ext cx="8229600" cy="116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Deep Tree: Memory Pressure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February 9, 2015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2090675" y="5249335"/>
            <a:ext cx="9192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Baseline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03852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Ultrafast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View Cache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420477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Ultrafast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5314075" y="523307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1.3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614275" y="40445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1614275" y="31113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614275" y="21780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5607025" y="2649798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9.53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4497725" y="4258901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2.56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2274425" y="4615150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3385300" y="4577801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1.16</a:t>
            </a:r>
          </a:p>
        </p:txBody>
      </p:sp>
      <p:sp>
        <p:nvSpPr>
          <p:cNvPr id="1098" name="Shape 1098"/>
          <p:cNvSpPr/>
          <p:nvPr/>
        </p:nvSpPr>
        <p:spPr>
          <a:xfrm>
            <a:off x="2386325" y="4933900"/>
            <a:ext cx="327900" cy="215099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3497200" y="4891249"/>
            <a:ext cx="327900" cy="257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0" name="Shape 1100"/>
          <p:cNvSpPr/>
          <p:nvPr/>
        </p:nvSpPr>
        <p:spPr>
          <a:xfrm>
            <a:off x="4608050" y="4568774"/>
            <a:ext cx="327900" cy="58019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1" name="Shape 1101"/>
          <p:cNvSpPr/>
          <p:nvPr/>
        </p:nvSpPr>
        <p:spPr>
          <a:xfrm>
            <a:off x="5718925" y="2956399"/>
            <a:ext cx="327900" cy="2192699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Immutable data structures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type="title"/>
          </p:nvPr>
        </p:nvSpPr>
        <p:spPr>
          <a:xfrm>
            <a:off x="1088225" y="108350"/>
            <a:ext cx="6901800" cy="107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Virtual </a:t>
            </a:r>
            <a:r>
              <a:rPr lang="en">
                <a:solidFill>
                  <a:srgbClr val="FFFFFF"/>
                </a:solidFill>
              </a:rPr>
              <a:t>Scrolling 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February 26, 2015</a:t>
            </a:r>
          </a:p>
        </p:txBody>
      </p:sp>
      <p:cxnSp>
        <p:nvCxnSpPr>
          <p:cNvPr id="1112" name="Shape 1112"/>
          <p:cNvCxnSpPr/>
          <p:nvPr/>
        </p:nvCxnSpPr>
        <p:spPr>
          <a:xfrm>
            <a:off x="2117285" y="1240779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3" name="Shape 1113"/>
          <p:cNvCxnSpPr/>
          <p:nvPr/>
        </p:nvCxnSpPr>
        <p:spPr>
          <a:xfrm>
            <a:off x="3273678" y="1235703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4" name="Shape 1114"/>
          <p:cNvCxnSpPr/>
          <p:nvPr/>
        </p:nvCxnSpPr>
        <p:spPr>
          <a:xfrm>
            <a:off x="5619887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5" name="Shape 1115"/>
          <p:cNvCxnSpPr/>
          <p:nvPr/>
        </p:nvCxnSpPr>
        <p:spPr>
          <a:xfrm>
            <a:off x="4463494" y="1233210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6" name="Shape 1116"/>
          <p:cNvCxnSpPr/>
          <p:nvPr/>
        </p:nvCxnSpPr>
        <p:spPr>
          <a:xfrm>
            <a:off x="6815612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7" name="Shape 1117"/>
          <p:cNvCxnSpPr/>
          <p:nvPr/>
        </p:nvCxnSpPr>
        <p:spPr>
          <a:xfrm>
            <a:off x="1930462" y="4484775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8" name="Shape 1118"/>
          <p:cNvCxnSpPr/>
          <p:nvPr/>
        </p:nvCxnSpPr>
        <p:spPr>
          <a:xfrm>
            <a:off x="1930481" y="2325574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9" name="Shape 1119"/>
          <p:cNvCxnSpPr/>
          <p:nvPr/>
        </p:nvCxnSpPr>
        <p:spPr>
          <a:xfrm>
            <a:off x="1940345" y="3410196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0" name="Shape 1120"/>
          <p:cNvCxnSpPr/>
          <p:nvPr/>
        </p:nvCxnSpPr>
        <p:spPr>
          <a:xfrm>
            <a:off x="1930530" y="1232882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1" name="Shape 1121"/>
          <p:cNvSpPr/>
          <p:nvPr/>
        </p:nvSpPr>
        <p:spPr>
          <a:xfrm>
            <a:off x="1918574" y="1943838"/>
            <a:ext cx="5223482" cy="3307559"/>
          </a:xfrm>
          <a:custGeom>
            <a:pathLst>
              <a:path extrusionOk="0" h="142721" w="225393">
                <a:moveTo>
                  <a:pt x="0" y="142721"/>
                </a:moveTo>
                <a:lnTo>
                  <a:pt x="22579" y="129575"/>
                </a:lnTo>
                <a:lnTo>
                  <a:pt x="52280" y="101407"/>
                </a:lnTo>
                <a:lnTo>
                  <a:pt x="110833" y="63705"/>
                </a:lnTo>
                <a:lnTo>
                  <a:pt x="160900" y="35537"/>
                </a:lnTo>
                <a:lnTo>
                  <a:pt x="195692" y="15168"/>
                </a:lnTo>
                <a:lnTo>
                  <a:pt x="213089" y="6934"/>
                </a:lnTo>
                <a:lnTo>
                  <a:pt x="225393" y="0"/>
                </a:lnTo>
              </a:path>
            </a:pathLst>
          </a:custGeom>
          <a:noFill/>
          <a:ln cap="flat" cmpd="sng" w="114300">
            <a:solidFill>
              <a:srgbClr val="3C78D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2" name="Shape 1122"/>
          <p:cNvSpPr/>
          <p:nvPr/>
        </p:nvSpPr>
        <p:spPr>
          <a:xfrm>
            <a:off x="1930518" y="4766095"/>
            <a:ext cx="5211872" cy="713090"/>
          </a:xfrm>
          <a:custGeom>
            <a:pathLst>
              <a:path extrusionOk="0" h="27744" w="207108">
                <a:moveTo>
                  <a:pt x="0" y="24227"/>
                </a:moveTo>
                <a:lnTo>
                  <a:pt x="7816" y="27744"/>
                </a:lnTo>
                <a:lnTo>
                  <a:pt x="25400" y="24618"/>
                </a:lnTo>
                <a:lnTo>
                  <a:pt x="46111" y="18757"/>
                </a:lnTo>
                <a:lnTo>
                  <a:pt x="207108" y="0"/>
                </a:lnTo>
              </a:path>
            </a:pathLst>
          </a:custGeom>
          <a:noFill/>
          <a:ln cap="flat" cmpd="sng" w="114300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3" name="Shape 1123"/>
          <p:cNvSpPr/>
          <p:nvPr/>
        </p:nvSpPr>
        <p:spPr>
          <a:xfrm>
            <a:off x="1950197" y="5358655"/>
            <a:ext cx="5211872" cy="30123"/>
          </a:xfrm>
          <a:custGeom>
            <a:pathLst>
              <a:path extrusionOk="0" h="1172" w="207108">
                <a:moveTo>
                  <a:pt x="0" y="782"/>
                </a:moveTo>
                <a:lnTo>
                  <a:pt x="53144" y="1172"/>
                </a:lnTo>
                <a:lnTo>
                  <a:pt x="100818" y="0"/>
                </a:lnTo>
                <a:lnTo>
                  <a:pt x="146929" y="782"/>
                </a:lnTo>
                <a:lnTo>
                  <a:pt x="206717" y="1172"/>
                </a:lnTo>
                <a:lnTo>
                  <a:pt x="207108" y="1172"/>
                </a:lnTo>
              </a:path>
            </a:pathLst>
          </a:custGeom>
          <a:noFill/>
          <a:ln cap="flat" cmpd="sng" w="114300">
            <a:solidFill>
              <a:srgbClr val="F1C23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4" name="Shape 1124"/>
          <p:cNvSpPr/>
          <p:nvPr/>
        </p:nvSpPr>
        <p:spPr>
          <a:xfrm>
            <a:off x="1940358" y="1230758"/>
            <a:ext cx="5221712" cy="4348940"/>
          </a:xfrm>
          <a:custGeom>
            <a:pathLst>
              <a:path extrusionOk="0" h="169203" w="207499">
                <a:moveTo>
                  <a:pt x="0" y="0"/>
                </a:moveTo>
                <a:lnTo>
                  <a:pt x="0" y="169203"/>
                </a:lnTo>
                <a:lnTo>
                  <a:pt x="207499" y="169203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5" name="Shape 1125"/>
          <p:cNvSpPr txBox="1"/>
          <p:nvPr/>
        </p:nvSpPr>
        <p:spPr>
          <a:xfrm>
            <a:off x="1028701" y="5388798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1028701" y="4271279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1028701" y="3201431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1000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028701" y="1044250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2000</a:t>
            </a:r>
          </a:p>
        </p:txBody>
      </p:sp>
      <p:sp>
        <p:nvSpPr>
          <p:cNvPr id="1129" name="Shape 1129"/>
          <p:cNvSpPr txBox="1"/>
          <p:nvPr/>
        </p:nvSpPr>
        <p:spPr>
          <a:xfrm>
            <a:off x="1028701" y="2114097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1500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1798775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2949064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132" name="Shape 1132"/>
          <p:cNvSpPr txBox="1"/>
          <p:nvPr/>
        </p:nvSpPr>
        <p:spPr>
          <a:xfrm>
            <a:off x="5279736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4129448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493929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30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7204057" y="1706646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1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7198953" y="4446739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(Ultrafast)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7198950" y="5169975"/>
            <a:ext cx="2147399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(Immutable Data)</a:t>
            </a:r>
          </a:p>
        </p:txBody>
      </p:sp>
      <p:sp>
        <p:nvSpPr>
          <p:cNvPr id="1138" name="Shape 1138"/>
          <p:cNvSpPr/>
          <p:nvPr/>
        </p:nvSpPr>
        <p:spPr>
          <a:xfrm>
            <a:off x="1849187" y="1183500"/>
            <a:ext cx="81300" cy="449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 txBox="1"/>
          <p:nvPr/>
        </p:nvSpPr>
        <p:spPr>
          <a:xfrm rot="-5400000">
            <a:off x="207656" y="3134925"/>
            <a:ext cx="916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3808800" y="6177825"/>
            <a:ext cx="13395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 tables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Trust &amp; responsibility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1088225" y="108350"/>
            <a:ext cx="6901800" cy="107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Virtual </a:t>
            </a:r>
            <a:r>
              <a:rPr lang="en">
                <a:solidFill>
                  <a:srgbClr val="FFFFFF"/>
                </a:solidFill>
              </a:rPr>
              <a:t>Scrolling 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February 26, 2015</a:t>
            </a:r>
          </a:p>
        </p:txBody>
      </p:sp>
      <p:cxnSp>
        <p:nvCxnSpPr>
          <p:cNvPr id="1146" name="Shape 1146"/>
          <p:cNvCxnSpPr/>
          <p:nvPr/>
        </p:nvCxnSpPr>
        <p:spPr>
          <a:xfrm>
            <a:off x="2117285" y="1240779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7" name="Shape 1147"/>
          <p:cNvCxnSpPr/>
          <p:nvPr/>
        </p:nvCxnSpPr>
        <p:spPr>
          <a:xfrm>
            <a:off x="3273678" y="1235703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8" name="Shape 1148"/>
          <p:cNvCxnSpPr/>
          <p:nvPr/>
        </p:nvCxnSpPr>
        <p:spPr>
          <a:xfrm>
            <a:off x="5619887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9" name="Shape 1149"/>
          <p:cNvCxnSpPr/>
          <p:nvPr/>
        </p:nvCxnSpPr>
        <p:spPr>
          <a:xfrm>
            <a:off x="4463494" y="1233210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0" name="Shape 1150"/>
          <p:cNvCxnSpPr/>
          <p:nvPr/>
        </p:nvCxnSpPr>
        <p:spPr>
          <a:xfrm>
            <a:off x="6815612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1" name="Shape 1151"/>
          <p:cNvCxnSpPr/>
          <p:nvPr/>
        </p:nvCxnSpPr>
        <p:spPr>
          <a:xfrm>
            <a:off x="1930462" y="4484775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2" name="Shape 1152"/>
          <p:cNvCxnSpPr/>
          <p:nvPr/>
        </p:nvCxnSpPr>
        <p:spPr>
          <a:xfrm>
            <a:off x="1930481" y="2325574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3" name="Shape 1153"/>
          <p:cNvCxnSpPr/>
          <p:nvPr/>
        </p:nvCxnSpPr>
        <p:spPr>
          <a:xfrm>
            <a:off x="1940345" y="3410196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4" name="Shape 1154"/>
          <p:cNvCxnSpPr/>
          <p:nvPr/>
        </p:nvCxnSpPr>
        <p:spPr>
          <a:xfrm>
            <a:off x="1930530" y="1232882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5" name="Shape 1155"/>
          <p:cNvSpPr/>
          <p:nvPr/>
        </p:nvSpPr>
        <p:spPr>
          <a:xfrm>
            <a:off x="1918574" y="1943838"/>
            <a:ext cx="5223482" cy="3307559"/>
          </a:xfrm>
          <a:custGeom>
            <a:pathLst>
              <a:path extrusionOk="0" h="142721" w="225393">
                <a:moveTo>
                  <a:pt x="0" y="142721"/>
                </a:moveTo>
                <a:lnTo>
                  <a:pt x="22579" y="129575"/>
                </a:lnTo>
                <a:lnTo>
                  <a:pt x="52280" y="101407"/>
                </a:lnTo>
                <a:lnTo>
                  <a:pt x="110833" y="63705"/>
                </a:lnTo>
                <a:lnTo>
                  <a:pt x="160900" y="35537"/>
                </a:lnTo>
                <a:lnTo>
                  <a:pt x="195692" y="15168"/>
                </a:lnTo>
                <a:lnTo>
                  <a:pt x="213089" y="6934"/>
                </a:lnTo>
                <a:lnTo>
                  <a:pt x="225393" y="0"/>
                </a:lnTo>
              </a:path>
            </a:pathLst>
          </a:custGeom>
          <a:noFill/>
          <a:ln cap="flat" cmpd="sng" w="114300">
            <a:solidFill>
              <a:srgbClr val="3C78D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6" name="Shape 1156"/>
          <p:cNvSpPr/>
          <p:nvPr/>
        </p:nvSpPr>
        <p:spPr>
          <a:xfrm>
            <a:off x="1930518" y="4766095"/>
            <a:ext cx="5211872" cy="713090"/>
          </a:xfrm>
          <a:custGeom>
            <a:pathLst>
              <a:path extrusionOk="0" h="27744" w="207108">
                <a:moveTo>
                  <a:pt x="0" y="24227"/>
                </a:moveTo>
                <a:lnTo>
                  <a:pt x="7816" y="27744"/>
                </a:lnTo>
                <a:lnTo>
                  <a:pt x="25400" y="24618"/>
                </a:lnTo>
                <a:lnTo>
                  <a:pt x="46111" y="18757"/>
                </a:lnTo>
                <a:lnTo>
                  <a:pt x="207108" y="0"/>
                </a:lnTo>
              </a:path>
            </a:pathLst>
          </a:custGeom>
          <a:noFill/>
          <a:ln cap="flat" cmpd="sng" w="114300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7" name="Shape 1157"/>
          <p:cNvSpPr/>
          <p:nvPr/>
        </p:nvSpPr>
        <p:spPr>
          <a:xfrm>
            <a:off x="1950197" y="5358655"/>
            <a:ext cx="5211872" cy="30123"/>
          </a:xfrm>
          <a:custGeom>
            <a:pathLst>
              <a:path extrusionOk="0" h="1172" w="207108">
                <a:moveTo>
                  <a:pt x="0" y="782"/>
                </a:moveTo>
                <a:lnTo>
                  <a:pt x="53144" y="1172"/>
                </a:lnTo>
                <a:lnTo>
                  <a:pt x="100818" y="0"/>
                </a:lnTo>
                <a:lnTo>
                  <a:pt x="146929" y="782"/>
                </a:lnTo>
                <a:lnTo>
                  <a:pt x="206717" y="1172"/>
                </a:lnTo>
                <a:lnTo>
                  <a:pt x="207108" y="1172"/>
                </a:lnTo>
              </a:path>
            </a:pathLst>
          </a:custGeom>
          <a:noFill/>
          <a:ln cap="flat" cmpd="sng" w="114300">
            <a:solidFill>
              <a:srgbClr val="F1C23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8" name="Shape 1158"/>
          <p:cNvSpPr/>
          <p:nvPr/>
        </p:nvSpPr>
        <p:spPr>
          <a:xfrm>
            <a:off x="1940358" y="1230758"/>
            <a:ext cx="5221712" cy="4348940"/>
          </a:xfrm>
          <a:custGeom>
            <a:pathLst>
              <a:path extrusionOk="0" h="169203" w="207499">
                <a:moveTo>
                  <a:pt x="0" y="0"/>
                </a:moveTo>
                <a:lnTo>
                  <a:pt x="0" y="169203"/>
                </a:lnTo>
                <a:lnTo>
                  <a:pt x="207499" y="169203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9" name="Shape 1159"/>
          <p:cNvSpPr txBox="1"/>
          <p:nvPr/>
        </p:nvSpPr>
        <p:spPr>
          <a:xfrm>
            <a:off x="1028701" y="5388798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028701" y="4271279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028701" y="3201431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1000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1028701" y="1044250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2000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1028701" y="2114097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1500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1798775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2949064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5279736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4129448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493929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30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7204057" y="1706646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O(n)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198953" y="4446739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O(m)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7198950" y="5169975"/>
            <a:ext cx="2147399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O(1)</a:t>
            </a:r>
          </a:p>
        </p:txBody>
      </p:sp>
      <p:sp>
        <p:nvSpPr>
          <p:cNvPr id="1172" name="Shape 1172"/>
          <p:cNvSpPr/>
          <p:nvPr/>
        </p:nvSpPr>
        <p:spPr>
          <a:xfrm>
            <a:off x="1849187" y="1183500"/>
            <a:ext cx="81300" cy="449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 txBox="1"/>
          <p:nvPr/>
        </p:nvSpPr>
        <p:spPr>
          <a:xfrm rot="-5400000">
            <a:off x="207656" y="3134925"/>
            <a:ext cx="916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3808800" y="6177825"/>
            <a:ext cx="13395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 tables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/>
        </p:nvSpPr>
        <p:spPr>
          <a:xfrm>
            <a:off x="1586775" y="55300"/>
            <a:ext cx="2402699" cy="2474699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Simpler</a:t>
            </a:r>
          </a:p>
        </p:txBody>
      </p:sp>
      <p:sp>
        <p:nvSpPr>
          <p:cNvPr id="1180" name="Shape 1180"/>
          <p:cNvSpPr/>
          <p:nvPr/>
        </p:nvSpPr>
        <p:spPr>
          <a:xfrm>
            <a:off x="3252957" y="4229096"/>
            <a:ext cx="2402699" cy="2474699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</a:p>
        </p:txBody>
      </p:sp>
      <p:sp>
        <p:nvSpPr>
          <p:cNvPr id="1181" name="Shape 1181"/>
          <p:cNvSpPr/>
          <p:nvPr/>
        </p:nvSpPr>
        <p:spPr>
          <a:xfrm>
            <a:off x="6003482" y="2842510"/>
            <a:ext cx="2402699" cy="2474699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Productive</a:t>
            </a:r>
          </a:p>
        </p:txBody>
      </p:sp>
      <p:sp>
        <p:nvSpPr>
          <p:cNvPr id="1182" name="Shape 1182"/>
          <p:cNvSpPr/>
          <p:nvPr/>
        </p:nvSpPr>
        <p:spPr>
          <a:xfrm>
            <a:off x="4919158" y="55308"/>
            <a:ext cx="2402699" cy="2474699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</a:t>
            </a:r>
          </a:p>
        </p:txBody>
      </p:sp>
      <p:sp>
        <p:nvSpPr>
          <p:cNvPr id="1183" name="Shape 1183"/>
          <p:cNvSpPr/>
          <p:nvPr/>
        </p:nvSpPr>
        <p:spPr>
          <a:xfrm>
            <a:off x="502450" y="2842512"/>
            <a:ext cx="2402699" cy="2474699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2875429" y="2479479"/>
            <a:ext cx="3157800" cy="169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Themes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/>
        </p:nvSpPr>
        <p:spPr>
          <a:xfrm>
            <a:off x="730550" y="450500"/>
            <a:ext cx="7907399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ships when?</a:t>
            </a:r>
          </a:p>
        </p:txBody>
      </p:sp>
      <p:cxnSp>
        <p:nvCxnSpPr>
          <p:cNvPr id="1190" name="Shape 1190"/>
          <p:cNvCxnSpPr/>
          <p:nvPr/>
        </p:nvCxnSpPr>
        <p:spPr>
          <a:xfrm>
            <a:off x="1009750" y="4206475"/>
            <a:ext cx="7783199" cy="0"/>
          </a:xfrm>
          <a:prstGeom prst="straightConnector1">
            <a:avLst/>
          </a:prstGeom>
          <a:noFill/>
          <a:ln cap="flat" cmpd="sng" w="762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91" name="Shape 1191"/>
          <p:cNvGrpSpPr/>
          <p:nvPr/>
        </p:nvGrpSpPr>
        <p:grpSpPr>
          <a:xfrm>
            <a:off x="351050" y="3288475"/>
            <a:ext cx="1406400" cy="1836000"/>
            <a:chOff x="351050" y="3288475"/>
            <a:chExt cx="1406400" cy="1836000"/>
          </a:xfrm>
        </p:grpSpPr>
        <p:sp>
          <p:nvSpPr>
            <p:cNvPr id="1192" name="Shape 1192"/>
            <p:cNvSpPr/>
            <p:nvPr/>
          </p:nvSpPr>
          <p:spPr>
            <a:xfrm>
              <a:off x="908000" y="4060225"/>
              <a:ext cx="292499" cy="292499"/>
            </a:xfrm>
            <a:prstGeom prst="ellipse">
              <a:avLst/>
            </a:prstGeom>
            <a:solidFill>
              <a:srgbClr val="A61C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 txBox="1"/>
            <p:nvPr/>
          </p:nvSpPr>
          <p:spPr>
            <a:xfrm>
              <a:off x="351050" y="3288475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Alpha</a:t>
              </a:r>
            </a:p>
          </p:txBody>
        </p:sp>
        <p:sp>
          <p:nvSpPr>
            <p:cNvPr id="1194" name="Shape 1194"/>
            <p:cNvSpPr txBox="1"/>
            <p:nvPr/>
          </p:nvSpPr>
          <p:spPr>
            <a:xfrm>
              <a:off x="351050" y="4535275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February</a:t>
              </a:r>
            </a:p>
          </p:txBody>
        </p:sp>
      </p:grpSp>
      <p:grpSp>
        <p:nvGrpSpPr>
          <p:cNvPr id="1195" name="Shape 1195"/>
          <p:cNvGrpSpPr/>
          <p:nvPr/>
        </p:nvGrpSpPr>
        <p:grpSpPr>
          <a:xfrm>
            <a:off x="2392975" y="2890550"/>
            <a:ext cx="1406400" cy="2234050"/>
            <a:chOff x="2392975" y="2890550"/>
            <a:chExt cx="1406400" cy="2234050"/>
          </a:xfrm>
        </p:grpSpPr>
        <p:sp>
          <p:nvSpPr>
            <p:cNvPr id="1196" name="Shape 1196"/>
            <p:cNvSpPr/>
            <p:nvPr/>
          </p:nvSpPr>
          <p:spPr>
            <a:xfrm>
              <a:off x="2949925" y="4060225"/>
              <a:ext cx="292499" cy="292499"/>
            </a:xfrm>
            <a:prstGeom prst="ellipse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 txBox="1"/>
            <p:nvPr/>
          </p:nvSpPr>
          <p:spPr>
            <a:xfrm>
              <a:off x="2392975" y="2890550"/>
              <a:ext cx="1406400" cy="98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Website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preview</a:t>
              </a:r>
            </a:p>
          </p:txBody>
        </p:sp>
        <p:sp>
          <p:nvSpPr>
            <p:cNvPr id="1198" name="Shape 1198"/>
            <p:cNvSpPr txBox="1"/>
            <p:nvPr/>
          </p:nvSpPr>
          <p:spPr>
            <a:xfrm>
              <a:off x="2392975" y="4535400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March</a:t>
              </a:r>
            </a:p>
          </p:txBody>
        </p:sp>
      </p:grpSp>
      <p:grpSp>
        <p:nvGrpSpPr>
          <p:cNvPr id="1199" name="Shape 1199"/>
          <p:cNvGrpSpPr/>
          <p:nvPr/>
        </p:nvGrpSpPr>
        <p:grpSpPr>
          <a:xfrm>
            <a:off x="4085850" y="2598050"/>
            <a:ext cx="2126400" cy="2526550"/>
            <a:chOff x="4085850" y="2598050"/>
            <a:chExt cx="2126400" cy="2526550"/>
          </a:xfrm>
        </p:grpSpPr>
        <p:sp>
          <p:nvSpPr>
            <p:cNvPr id="1200" name="Shape 1200"/>
            <p:cNvSpPr/>
            <p:nvPr/>
          </p:nvSpPr>
          <p:spPr>
            <a:xfrm>
              <a:off x="4989900" y="4060225"/>
              <a:ext cx="292499" cy="292499"/>
            </a:xfrm>
            <a:prstGeom prst="ellipse">
              <a:avLst/>
            </a:prstGeom>
            <a:solidFill>
              <a:srgbClr val="38761D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 txBox="1"/>
            <p:nvPr/>
          </p:nvSpPr>
          <p:spPr>
            <a:xfrm>
              <a:off x="4259400" y="2598050"/>
              <a:ext cx="1753500" cy="1279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First migration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@ Google</a:t>
              </a:r>
            </a:p>
          </p:txBody>
        </p:sp>
        <p:sp>
          <p:nvSpPr>
            <p:cNvPr id="1202" name="Shape 1202"/>
            <p:cNvSpPr txBox="1"/>
            <p:nvPr/>
          </p:nvSpPr>
          <p:spPr>
            <a:xfrm>
              <a:off x="4085850" y="4535400"/>
              <a:ext cx="212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May 2015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Why are we here?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#whyruhere #ngconf?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4000"/>
              <a:t>Slides:</a:t>
            </a:r>
            <a:r>
              <a:rPr lang="en" sz="4000"/>
              <a:t> http://goo.gl/bae2af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4000"/>
          </a:p>
          <a:p>
            <a:pPr lvl="0">
              <a:spcBef>
                <a:spcPts val="0"/>
              </a:spcBef>
              <a:buNone/>
            </a:pPr>
            <a:r>
              <a:rPr b="1" lang="en" sz="4000"/>
              <a:t>Reddit Q&amp;A:</a:t>
            </a:r>
            <a:r>
              <a:rPr lang="en" sz="4000"/>
              <a:t> http://goo.gl/VqAyaQ </a:t>
            </a:r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50" y="4190276"/>
            <a:ext cx="3235174" cy="34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